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theme/themeOverride3.xml" ContentType="application/vnd.openxmlformats-officedocument.themeOverr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theme/themeOverride5.xml" ContentType="application/vnd.openxmlformats-officedocument.themeOverr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theme/themeOverride8.xml" ContentType="application/vnd.openxmlformats-officedocument.themeOverr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theme/themeOverride10.xml" ContentType="application/vnd.openxmlformats-officedocument.themeOverr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4.xml" ContentType="application/vnd.openxmlformats-officedocument.themeOverr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5.xml" ContentType="application/vnd.openxmlformats-officedocument.themeOverrid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6.xml" ContentType="application/vnd.openxmlformats-officedocument.themeOverride+xml"/>
  <Override PartName="/ppt/notesSlides/notesSlide2.xml" ContentType="application/vnd.openxmlformats-officedocument.presentationml.notesSl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7.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8.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9.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0.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1.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2.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3.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4.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5.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6.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7.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8.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9.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0.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1.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2.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17.xml" ContentType="application/vnd.openxmlformats-officedocument.themeOverride+xml"/>
  <Override PartName="/ppt/charts/chart43.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7" r:id="rId5"/>
    <p:sldMasterId id="2147483689" r:id="rId6"/>
    <p:sldMasterId id="2147483712" r:id="rId7"/>
  </p:sldMasterIdLst>
  <p:notesMasterIdLst>
    <p:notesMasterId r:id="rId49"/>
  </p:notesMasterIdLst>
  <p:handoutMasterIdLst>
    <p:handoutMasterId r:id="rId50"/>
  </p:handoutMasterIdLst>
  <p:sldIdLst>
    <p:sldId id="264" r:id="rId8"/>
    <p:sldId id="265" r:id="rId9"/>
    <p:sldId id="347" r:id="rId10"/>
    <p:sldId id="348" r:id="rId11"/>
    <p:sldId id="337" r:id="rId12"/>
    <p:sldId id="256" r:id="rId13"/>
    <p:sldId id="267" r:id="rId14"/>
    <p:sldId id="323" r:id="rId15"/>
    <p:sldId id="268" r:id="rId16"/>
    <p:sldId id="331" r:id="rId17"/>
    <p:sldId id="324" r:id="rId18"/>
    <p:sldId id="257" r:id="rId19"/>
    <p:sldId id="302" r:id="rId20"/>
    <p:sldId id="329" r:id="rId21"/>
    <p:sldId id="303" r:id="rId22"/>
    <p:sldId id="332" r:id="rId23"/>
    <p:sldId id="325" r:id="rId24"/>
    <p:sldId id="258" r:id="rId25"/>
    <p:sldId id="330" r:id="rId26"/>
    <p:sldId id="308" r:id="rId27"/>
    <p:sldId id="333" r:id="rId28"/>
    <p:sldId id="326" r:id="rId29"/>
    <p:sldId id="259" r:id="rId30"/>
    <p:sldId id="311" r:id="rId31"/>
    <p:sldId id="312" r:id="rId32"/>
    <p:sldId id="334" r:id="rId33"/>
    <p:sldId id="327" r:id="rId34"/>
    <p:sldId id="260" r:id="rId35"/>
    <p:sldId id="315" r:id="rId36"/>
    <p:sldId id="316" r:id="rId37"/>
    <p:sldId id="317" r:id="rId38"/>
    <p:sldId id="336" r:id="rId39"/>
    <p:sldId id="261" r:id="rId40"/>
    <p:sldId id="318" r:id="rId41"/>
    <p:sldId id="319" r:id="rId42"/>
    <p:sldId id="328" r:id="rId43"/>
    <p:sldId id="338" r:id="rId44"/>
    <p:sldId id="340" r:id="rId45"/>
    <p:sldId id="344" r:id="rId46"/>
    <p:sldId id="346" r:id="rId47"/>
    <p:sldId id="288" r:id="rId4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Brindley" initials="PB" lastIdx="47" clrIdx="0"/>
  <p:cmAuthor id="2" name="Robert" initials="" lastIdx="0" clrIdx="1"/>
  <p:cmAuthor id="3" name="Mick McAteer" initials="MM" lastIdx="45" clrIdx="2">
    <p:extLst>
      <p:ext uri="{19B8F6BF-5375-455C-9EA6-DF929625EA0E}">
        <p15:presenceInfo xmlns:p15="http://schemas.microsoft.com/office/powerpoint/2012/main" userId="86bd4460910f1e02" providerId="Windows Live"/>
      </p:ext>
    </p:extLst>
  </p:cmAuthor>
  <p:cmAuthor id="4" name="Millicent Corless" initials="MC" lastIdx="12" clrIdx="3">
    <p:extLst>
      <p:ext uri="{19B8F6BF-5375-455C-9EA6-DF929625EA0E}">
        <p15:presenceInfo xmlns:p15="http://schemas.microsoft.com/office/powerpoint/2012/main" userId="S-1-5-21-1409082233-790525478-725345543-6213" providerId="AD"/>
      </p:ext>
    </p:extLst>
  </p:cmAuthor>
  <p:cmAuthor id="5" name="Millie Corless" initials="MC" lastIdx="1" clrIdx="4">
    <p:extLst>
      <p:ext uri="{19B8F6BF-5375-455C-9EA6-DF929625EA0E}">
        <p15:presenceInfo xmlns:p15="http://schemas.microsoft.com/office/powerpoint/2012/main" userId="S::m.corless@registry-trust.org.uk::76b986b7-86d6-4eaf-8ebe-a915ddf1b9f1" providerId="AD"/>
      </p:ext>
    </p:extLst>
  </p:cmAuthor>
  <p:cmAuthor id="6" name="Lex Jones" initials="LJ" lastIdx="7" clrIdx="5">
    <p:extLst>
      <p:ext uri="{19B8F6BF-5375-455C-9EA6-DF929625EA0E}">
        <p15:presenceInfo xmlns:p15="http://schemas.microsoft.com/office/powerpoint/2012/main" userId="S-1-5-21-1409082233-790525478-725345543-56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723E"/>
    <a:srgbClr val="72BD8C"/>
    <a:srgbClr val="DB0044"/>
    <a:srgbClr val="264478"/>
    <a:srgbClr val="EF7F46"/>
    <a:srgbClr val="F2F2F2"/>
    <a:srgbClr val="1294D5"/>
    <a:srgbClr val="46EF7F"/>
    <a:srgbClr val="373737"/>
    <a:srgbClr val="F4A2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3878" autoAdjust="0"/>
  </p:normalViewPr>
  <p:slideViewPr>
    <p:cSldViewPr snapToGrid="0" snapToObjects="1">
      <p:cViewPr varScale="1">
        <p:scale>
          <a:sx n="147" d="100"/>
          <a:sy n="147" d="100"/>
        </p:scale>
        <p:origin x="600" y="10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1332"/>
    </p:cViewPr>
  </p:sorterViewPr>
  <p:notesViewPr>
    <p:cSldViewPr snapToGrid="0" snapToObjects="1">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rtl2008\sukanyag\2022%20Q1\qsb%20excel%20file.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oleObject" Target="file:///\\rtl2008\sukanyag\2022%20Q1\qsb%20excel%20file.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oleObject" Target="file:///\\rtl2008\sukanyag\2022%20Q1\qsb%20excel%20file.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file:///\\rtl2008\Data%20Analytics\RTL%20Quarterly%20Stats\2022%20Q4\Q4%202022%20Quarterly%20Stats%20File.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9.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0.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1.xlsx"/></Relationships>
</file>

<file path=ppt/charts/_rels/chart17.xml.rels><?xml version="1.0" encoding="UTF-8" standalone="yes"?>
<Relationships xmlns="http://schemas.openxmlformats.org/package/2006/relationships"><Relationship Id="rId3" Type="http://schemas.openxmlformats.org/officeDocument/2006/relationships/oleObject" Target="file:///\\rtl2008\Data%20Analytics\RTL%20Quarterly%20Stats\2023%20Q4\QSB\Q4%202023%20Quarterly%20Stats%20File%20(version%201).xlsb.xlsx" TargetMode="External"/><Relationship Id="rId2" Type="http://schemas.microsoft.com/office/2011/relationships/chartColorStyle" Target="colors14.xml"/><Relationship Id="rId1" Type="http://schemas.microsoft.com/office/2011/relationships/chartStyle" Target="style14.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2.xlsx"/></Relationships>
</file>

<file path=ppt/charts/_rels/chart19.xml.rels><?xml version="1.0" encoding="UTF-8" standalone="yes"?>
<Relationships xmlns="http://schemas.openxmlformats.org/package/2006/relationships"><Relationship Id="rId3" Type="http://schemas.openxmlformats.org/officeDocument/2006/relationships/oleObject" Target="file:///\\rtl2008\Data%20Analytics\RTL%20Quarterly%20Stats\2023%20Q4\QSB\Q4%202023%20Quarterly%20Stats%20File%20(version%201).xlsb.xlsx" TargetMode="External"/><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3.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4.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20.xml"/><Relationship Id="rId1" Type="http://schemas.microsoft.com/office/2011/relationships/chartStyle" Target="style20.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1.xml"/><Relationship Id="rId1" Type="http://schemas.microsoft.com/office/2011/relationships/chartStyle" Target="style21.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2.xml"/><Relationship Id="rId1" Type="http://schemas.microsoft.com/office/2011/relationships/chartStyle" Target="style22.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3.xml"/><Relationship Id="rId1" Type="http://schemas.microsoft.com/office/2011/relationships/chartStyle" Target="style23.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5.xml"/><Relationship Id="rId1" Type="http://schemas.microsoft.com/office/2011/relationships/chartStyle" Target="style25.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6.xml"/><Relationship Id="rId1" Type="http://schemas.microsoft.com/office/2011/relationships/chartStyle" Target="style26.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7.xml"/><Relationship Id="rId1" Type="http://schemas.microsoft.com/office/2011/relationships/chartStyle" Target="style27.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8.xml"/><Relationship Id="rId1" Type="http://schemas.microsoft.com/office/2011/relationships/chartStyle" Target="style28.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9.xml"/><Relationship Id="rId1" Type="http://schemas.microsoft.com/office/2011/relationships/chartStyle" Target="style29.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30.xml"/><Relationship Id="rId1" Type="http://schemas.microsoft.com/office/2011/relationships/chartStyle" Target="style30.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1.xml"/><Relationship Id="rId1" Type="http://schemas.microsoft.com/office/2011/relationships/chartStyle" Target="style31.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2.xml"/><Relationship Id="rId1" Type="http://schemas.microsoft.com/office/2011/relationships/chartStyle" Target="style32.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3.xml"/><Relationship Id="rId1" Type="http://schemas.microsoft.com/office/2011/relationships/chartStyle" Target="style33.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4.xml"/><Relationship Id="rId1" Type="http://schemas.microsoft.com/office/2011/relationships/chartStyle" Target="style34.xml"/></Relationships>
</file>

<file path=ppt/charts/_rels/chart38.xml.rels><?xml version="1.0" encoding="UTF-8" standalone="yes"?>
<Relationships xmlns="http://schemas.openxmlformats.org/package/2006/relationships"><Relationship Id="rId3" Type="http://schemas.openxmlformats.org/officeDocument/2006/relationships/oleObject" Target="file:///\\rtl2008\Data%20Analytics\RTL%20Quarterly%20Stats\2023%20Q4\QSB\Q4%202023%20Quarterly%20Stats%20File%20(version%201).xlsb.xlsx" TargetMode="External"/><Relationship Id="rId2" Type="http://schemas.microsoft.com/office/2011/relationships/chartColorStyle" Target="colors35.xml"/><Relationship Id="rId1" Type="http://schemas.microsoft.com/office/2011/relationships/chartStyle" Target="style35.xml"/></Relationships>
</file>

<file path=ppt/charts/_rels/chart39.xml.rels><?xml version="1.0" encoding="UTF-8" standalone="yes"?>
<Relationships xmlns="http://schemas.openxmlformats.org/package/2006/relationships"><Relationship Id="rId3" Type="http://schemas.openxmlformats.org/officeDocument/2006/relationships/oleObject" Target="file:///\\rtl2008\Data%20Analytics\RTL%20Quarterly%20Stats\2023%20Q4\QSB\Q4%202023%20Quarterly%20Stats%20File%20(version%201).xlsb.xlsx" TargetMode="External"/><Relationship Id="rId2" Type="http://schemas.microsoft.com/office/2011/relationships/chartColorStyle" Target="colors36.xml"/><Relationship Id="rId1" Type="http://schemas.microsoft.com/office/2011/relationships/chartStyle" Target="style36.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7.xml"/><Relationship Id="rId1" Type="http://schemas.microsoft.com/office/2011/relationships/chartStyle" Target="style37.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8.xml"/><Relationship Id="rId1" Type="http://schemas.microsoft.com/office/2011/relationships/chartStyle" Target="style38.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9.xml"/><Relationship Id="rId1" Type="http://schemas.microsoft.com/office/2011/relationships/chartStyle" Target="style39.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40.xml"/><Relationship Id="rId1" Type="http://schemas.microsoft.com/office/2011/relationships/chartStyle" Target="style4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989666826298146"/>
          <c:y val="8.755491654488029E-2"/>
          <c:w val="0.66043209961004312"/>
          <c:h val="0.679839501151008"/>
        </c:manualLayout>
      </c:layout>
      <c:doughnutChart>
        <c:varyColors val="1"/>
        <c:dLbls>
          <c:showLegendKey val="0"/>
          <c:showVal val="1"/>
          <c:showCatName val="0"/>
          <c:showSerName val="0"/>
          <c:showPercent val="0"/>
          <c:showBubbleSize val="0"/>
          <c:showLeaderLines val="0"/>
        </c:dLbls>
        <c:firstSliceAng val="0"/>
        <c:holeSize val="60"/>
      </c:doughnutChart>
      <c:spPr>
        <a:noFill/>
        <a:effectLst>
          <a:glow rad="1905000">
            <a:schemeClr val="accent1"/>
          </a:glow>
        </a:effectLst>
      </c:spPr>
    </c:plotArea>
    <c:legend>
      <c:legendPos val="r"/>
      <c:layout>
        <c:manualLayout>
          <c:xMode val="edge"/>
          <c:yMode val="edge"/>
          <c:x val="4.718887160075242E-2"/>
          <c:y val="0.76438565530021707"/>
          <c:w val="0.41401035739996755"/>
          <c:h val="0.19154238716934088"/>
        </c:manualLayout>
      </c:layout>
      <c:overlay val="0"/>
      <c:txPr>
        <a:bodyPr/>
        <a:lstStyle/>
        <a:p>
          <a:pPr>
            <a:defRPr sz="800" b="0" i="0">
              <a:solidFill>
                <a:srgbClr val="2B2C2D"/>
              </a:solidFill>
              <a:latin typeface="BentonSans"/>
              <a:cs typeface="BentonSans"/>
            </a:defRPr>
          </a:pPr>
          <a:endParaRPr lang="en-US"/>
        </a:p>
      </c:txPr>
    </c:legend>
    <c:plotVisOnly val="1"/>
    <c:dispBlanksAs val="zero"/>
    <c:showDLblsOverMax val="0"/>
  </c:chart>
  <c:spPr>
    <a:noFill/>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31674165729292"/>
          <c:y val="6.8228398593527972E-2"/>
          <c:w val="0.6049601612298463"/>
          <c:h val="0.76667069590280412"/>
        </c:manualLayout>
      </c:layout>
      <c:barChart>
        <c:barDir val="bar"/>
        <c:grouping val="clustered"/>
        <c:varyColors val="0"/>
        <c:dLbls>
          <c:dLblPos val="outEnd"/>
          <c:showLegendKey val="0"/>
          <c:showVal val="1"/>
          <c:showCatName val="0"/>
          <c:showSerName val="0"/>
          <c:showPercent val="0"/>
          <c:showBubbleSize val="0"/>
        </c:dLbls>
        <c:gapWidth val="219"/>
        <c:axId val="475579039"/>
        <c:axId val="475564895"/>
      </c:barChart>
      <c:catAx>
        <c:axId val="4755790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64895"/>
        <c:crosses val="autoZero"/>
        <c:auto val="1"/>
        <c:lblAlgn val="ctr"/>
        <c:lblOffset val="100"/>
        <c:noMultiLvlLbl val="0"/>
      </c:catAx>
      <c:valAx>
        <c:axId val="47556489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7903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989666826298146"/>
          <c:y val="8.755491654488029E-2"/>
          <c:w val="0.66043209961004312"/>
          <c:h val="0.679839501151008"/>
        </c:manualLayout>
      </c:layout>
      <c:doughnutChart>
        <c:varyColors val="1"/>
        <c:dLbls>
          <c:showLegendKey val="0"/>
          <c:showVal val="1"/>
          <c:showCatName val="0"/>
          <c:showSerName val="0"/>
          <c:showPercent val="0"/>
          <c:showBubbleSize val="0"/>
          <c:showLeaderLines val="0"/>
        </c:dLbls>
        <c:firstSliceAng val="0"/>
        <c:holeSize val="60"/>
      </c:doughnutChart>
      <c:spPr>
        <a:noFill/>
        <a:effectLst>
          <a:glow rad="1905000">
            <a:schemeClr val="accent1"/>
          </a:glow>
        </a:effectLst>
      </c:spPr>
    </c:plotArea>
    <c:legend>
      <c:legendPos val="r"/>
      <c:layout>
        <c:manualLayout>
          <c:xMode val="edge"/>
          <c:yMode val="edge"/>
          <c:x val="4.718887160075242E-2"/>
          <c:y val="0.76438565530021707"/>
          <c:w val="0.41401035739996755"/>
          <c:h val="0.19154238716934088"/>
        </c:manualLayout>
      </c:layout>
      <c:overlay val="0"/>
      <c:txPr>
        <a:bodyPr/>
        <a:lstStyle/>
        <a:p>
          <a:pPr>
            <a:defRPr sz="800" b="0" i="0">
              <a:solidFill>
                <a:srgbClr val="2B2C2D"/>
              </a:solidFill>
              <a:latin typeface="BentonSans"/>
              <a:cs typeface="BentonSans"/>
            </a:defRPr>
          </a:pPr>
          <a:endParaRPr lang="en-US"/>
        </a:p>
      </c:txPr>
    </c:legend>
    <c:plotVisOnly val="1"/>
    <c:dispBlanksAs val="zero"/>
    <c:showDLblsOverMax val="0"/>
  </c:chart>
  <c:spPr>
    <a:noFill/>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31674165729292"/>
          <c:y val="6.8228398593527972E-2"/>
          <c:w val="0.6049601612298463"/>
          <c:h val="0.76667069590280412"/>
        </c:manualLayout>
      </c:layout>
      <c:barChart>
        <c:barDir val="bar"/>
        <c:grouping val="clustered"/>
        <c:varyColors val="0"/>
        <c:dLbls>
          <c:dLblPos val="outEnd"/>
          <c:showLegendKey val="0"/>
          <c:showVal val="1"/>
          <c:showCatName val="0"/>
          <c:showSerName val="0"/>
          <c:showPercent val="0"/>
          <c:showBubbleSize val="0"/>
        </c:dLbls>
        <c:gapWidth val="219"/>
        <c:axId val="475579039"/>
        <c:axId val="475564895"/>
      </c:barChart>
      <c:catAx>
        <c:axId val="4755790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64895"/>
        <c:crosses val="autoZero"/>
        <c:auto val="1"/>
        <c:lblAlgn val="ctr"/>
        <c:lblOffset val="100"/>
        <c:noMultiLvlLbl val="0"/>
      </c:catAx>
      <c:valAx>
        <c:axId val="47556489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7903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989666826298146"/>
          <c:y val="8.755491654488029E-2"/>
          <c:w val="0.66043209961004312"/>
          <c:h val="0.679839501151008"/>
        </c:manualLayout>
      </c:layout>
      <c:doughnutChart>
        <c:varyColors val="1"/>
        <c:dLbls>
          <c:showLegendKey val="0"/>
          <c:showVal val="1"/>
          <c:showCatName val="0"/>
          <c:showSerName val="0"/>
          <c:showPercent val="0"/>
          <c:showBubbleSize val="0"/>
          <c:showLeaderLines val="0"/>
        </c:dLbls>
        <c:firstSliceAng val="0"/>
        <c:holeSize val="60"/>
      </c:doughnutChart>
      <c:spPr>
        <a:noFill/>
        <a:effectLst>
          <a:glow rad="1905000">
            <a:schemeClr val="accent1"/>
          </a:glow>
        </a:effectLst>
      </c:spPr>
    </c:plotArea>
    <c:legend>
      <c:legendPos val="r"/>
      <c:layout>
        <c:manualLayout>
          <c:xMode val="edge"/>
          <c:yMode val="edge"/>
          <c:x val="4.718887160075242E-2"/>
          <c:y val="0.76438565530021707"/>
          <c:w val="0.41401035739996755"/>
          <c:h val="0.19154238716934088"/>
        </c:manualLayout>
      </c:layout>
      <c:overlay val="0"/>
      <c:txPr>
        <a:bodyPr/>
        <a:lstStyle/>
        <a:p>
          <a:pPr>
            <a:defRPr sz="800" b="0" i="0">
              <a:solidFill>
                <a:srgbClr val="2B2C2D"/>
              </a:solidFill>
              <a:latin typeface="BentonSans"/>
              <a:cs typeface="BentonSans"/>
            </a:defRPr>
          </a:pPr>
          <a:endParaRPr lang="en-US"/>
        </a:p>
      </c:txPr>
    </c:legend>
    <c:plotVisOnly val="1"/>
    <c:dispBlanksAs val="zero"/>
    <c:showDLblsOverMax val="0"/>
  </c:chart>
  <c:spPr>
    <a:noFill/>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31674165729292"/>
          <c:y val="6.8228398593527972E-2"/>
          <c:w val="0.6049601612298463"/>
          <c:h val="0.76667069590280412"/>
        </c:manualLayout>
      </c:layout>
      <c:barChart>
        <c:barDir val="bar"/>
        <c:grouping val="clustered"/>
        <c:varyColors val="0"/>
        <c:dLbls>
          <c:dLblPos val="outEnd"/>
          <c:showLegendKey val="0"/>
          <c:showVal val="1"/>
          <c:showCatName val="0"/>
          <c:showSerName val="0"/>
          <c:showPercent val="0"/>
          <c:showBubbleSize val="0"/>
        </c:dLbls>
        <c:gapWidth val="219"/>
        <c:axId val="475579039"/>
        <c:axId val="475564895"/>
      </c:barChart>
      <c:catAx>
        <c:axId val="4755790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64895"/>
        <c:crosses val="autoZero"/>
        <c:auto val="1"/>
        <c:lblAlgn val="ctr"/>
        <c:lblOffset val="100"/>
        <c:noMultiLvlLbl val="0"/>
      </c:catAx>
      <c:valAx>
        <c:axId val="47556489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57903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dirty="0">
                <a:solidFill>
                  <a:schemeClr val="accent2">
                    <a:lumMod val="75000"/>
                  </a:schemeClr>
                </a:solidFill>
              </a:rPr>
              <a:t>Defendant type </a:t>
            </a:r>
          </a:p>
        </c:rich>
      </c:tx>
      <c:layout>
        <c:manualLayout>
          <c:xMode val="edge"/>
          <c:yMode val="edge"/>
          <c:x val="0.22514353785571714"/>
          <c:y val="4.5991080627434226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593534401472815"/>
          <c:y val="0.38963906055069791"/>
          <c:w val="0.41430729331015564"/>
          <c:h val="0.50221671576606841"/>
        </c:manualLayout>
      </c:layout>
      <c:doughnutChart>
        <c:varyColors val="1"/>
        <c:ser>
          <c:idx val="0"/>
          <c:order val="0"/>
          <c:tx>
            <c:strRef>
              <c:f>'Defendant type'!$B$7</c:f>
              <c:strCache>
                <c:ptCount val="1"/>
                <c:pt idx="0">
                  <c:v>Q4 2022 contribution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5CEA-4F19-A6F0-6D11037B08E5}"/>
              </c:ext>
            </c:extLst>
          </c:dPt>
          <c:dPt>
            <c:idx val="1"/>
            <c:bubble3D val="0"/>
            <c:spPr>
              <a:solidFill>
                <a:srgbClr val="0070C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5CEA-4F19-A6F0-6D11037B08E5}"/>
              </c:ext>
            </c:extLst>
          </c:dPt>
          <c:dLbls>
            <c:dLbl>
              <c:idx val="0"/>
              <c:tx>
                <c:rich>
                  <a:bodyPr/>
                  <a:lstStyle/>
                  <a:p>
                    <a:r>
                      <a:rPr lang="en-US" dirty="0"/>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CEA-4F19-A6F0-6D11037B08E5}"/>
                </c:ext>
              </c:extLst>
            </c:dLbl>
            <c:dLbl>
              <c:idx val="1"/>
              <c:tx>
                <c:rich>
                  <a:bodyPr/>
                  <a:lstStyle/>
                  <a:p>
                    <a:r>
                      <a:rPr lang="en-US" dirty="0"/>
                      <a:t>89%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CEA-4F19-A6F0-6D11037B08E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'Defendant type'!$A$8:$A$9</c:f>
              <c:strCache>
                <c:ptCount val="2"/>
                <c:pt idx="0">
                  <c:v>Commercial </c:v>
                </c:pt>
                <c:pt idx="1">
                  <c:v>Consumer</c:v>
                </c:pt>
              </c:strCache>
            </c:strRef>
          </c:cat>
          <c:val>
            <c:numRef>
              <c:f>'Defendant type'!$B$8:$B$9</c:f>
              <c:numCache>
                <c:formatCode>0%</c:formatCode>
                <c:ptCount val="2"/>
                <c:pt idx="0">
                  <c:v>0.15</c:v>
                </c:pt>
                <c:pt idx="1">
                  <c:v>0.85</c:v>
                </c:pt>
              </c:numCache>
            </c:numRef>
          </c:val>
          <c:extLst>
            <c:ext xmlns:c16="http://schemas.microsoft.com/office/drawing/2014/chart" uri="{C3380CC4-5D6E-409C-BE32-E72D297353CC}">
              <c16:uniqueId val="{00000004-5CEA-4F19-A6F0-6D11037B08E5}"/>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200" b="0" i="0" u="none" strike="noStrike" kern="1200" spc="0" baseline="0" dirty="0">
                <a:solidFill>
                  <a:prstClr val="black"/>
                </a:solidFill>
                <a:latin typeface="+mn-lt"/>
                <a:ea typeface="+mn-ea"/>
                <a:cs typeface="+mn-cs"/>
              </a:defRPr>
            </a:pPr>
            <a:r>
              <a:rPr lang="en-GB" sz="1200" b="0" i="0" u="none" strike="noStrike" kern="1200" spc="0" baseline="0" dirty="0">
                <a:solidFill>
                  <a:prstClr val="black"/>
                </a:solidFill>
                <a:latin typeface="+mn-lt"/>
                <a:ea typeface="+mn-ea"/>
                <a:cs typeface="+mn-cs"/>
              </a:rPr>
              <a:t>Monthly Breakdown of Q4 Judgments</a:t>
            </a:r>
          </a:p>
        </c:rich>
      </c:tx>
      <c:layout>
        <c:manualLayout>
          <c:xMode val="edge"/>
          <c:yMode val="edge"/>
          <c:x val="0.13083333333333336"/>
          <c:y val="2.3148148148148147E-2"/>
        </c:manualLayout>
      </c:layout>
      <c:overlay val="0"/>
      <c:spPr>
        <a:noFill/>
        <a:ln>
          <a:noFill/>
        </a:ln>
        <a:effectLst/>
      </c:spPr>
      <c:txPr>
        <a:bodyPr rot="0" spcFirstLastPara="1" vertOverflow="ellipsis" vert="horz" wrap="square" anchor="ctr" anchorCtr="1"/>
        <a:lstStyle/>
        <a:p>
          <a:pPr algn="ctr" rtl="0">
            <a:defRPr lang="en-GB" sz="1200" b="0" i="0" u="none" strike="noStrike" kern="1200" spc="0" baseline="0" dirty="0">
              <a:solidFill>
                <a:prstClr val="black"/>
              </a:solidFill>
              <a:latin typeface="+mn-lt"/>
              <a:ea typeface="+mn-ea"/>
              <a:cs typeface="+mn-cs"/>
            </a:defRPr>
          </a:pPr>
          <a:endParaRPr lang="en-US"/>
        </a:p>
      </c:txPr>
    </c:title>
    <c:autoTitleDeleted val="0"/>
    <c:plotArea>
      <c:layout/>
      <c:barChart>
        <c:barDir val="col"/>
        <c:grouping val="clustered"/>
        <c:varyColors val="0"/>
        <c:ser>
          <c:idx val="0"/>
          <c:order val="0"/>
          <c:tx>
            <c:strRef>
              <c:f>'Monthly breakdown'!$C$1</c:f>
              <c:strCache>
                <c:ptCount val="1"/>
                <c:pt idx="0">
                  <c:v>Q2 2023</c:v>
                </c:pt>
              </c:strCache>
            </c:strRef>
          </c:tx>
          <c:spPr>
            <a:solidFill>
              <a:srgbClr val="72BD8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'Monthly breakdown'!$B$2:$B$4</c:f>
              <c:strCache>
                <c:ptCount val="3"/>
                <c:pt idx="0">
                  <c:v>October</c:v>
                </c:pt>
                <c:pt idx="1">
                  <c:v>November</c:v>
                </c:pt>
                <c:pt idx="2">
                  <c:v>December</c:v>
                </c:pt>
              </c:strCache>
            </c:strRef>
          </c:cat>
          <c:val>
            <c:numRef>
              <c:f>'Monthly breakdown'!$C$2:$C$4</c:f>
              <c:numCache>
                <c:formatCode>0%</c:formatCode>
                <c:ptCount val="3"/>
                <c:pt idx="0">
                  <c:v>0.40452170484045874</c:v>
                </c:pt>
                <c:pt idx="1">
                  <c:v>0.37359929019749599</c:v>
                </c:pt>
                <c:pt idx="2">
                  <c:v>0.2218790049620453</c:v>
                </c:pt>
              </c:numCache>
            </c:numRef>
          </c:val>
          <c:extLst>
            <c:ext xmlns:c16="http://schemas.microsoft.com/office/drawing/2014/chart" uri="{C3380CC4-5D6E-409C-BE32-E72D297353CC}">
              <c16:uniqueId val="{00000000-2528-42E9-A3C6-68389EFD2256}"/>
            </c:ext>
          </c:extLst>
        </c:ser>
        <c:dLbls>
          <c:dLblPos val="outEnd"/>
          <c:showLegendKey val="0"/>
          <c:showVal val="1"/>
          <c:showCatName val="0"/>
          <c:showSerName val="0"/>
          <c:showPercent val="0"/>
          <c:showBubbleSize val="0"/>
        </c:dLbls>
        <c:gapWidth val="219"/>
        <c:overlap val="-27"/>
        <c:axId val="247559568"/>
        <c:axId val="14100800"/>
      </c:barChart>
      <c:catAx>
        <c:axId val="24755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00800"/>
        <c:crosses val="autoZero"/>
        <c:auto val="1"/>
        <c:lblAlgn val="ctr"/>
        <c:lblOffset val="100"/>
        <c:noMultiLvlLbl val="0"/>
      </c:catAx>
      <c:valAx>
        <c:axId val="141008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7559568"/>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US" sz="1200" b="0" i="0" u="none" strike="noStrike" kern="1200" spc="0" baseline="0" dirty="0">
                <a:solidFill>
                  <a:prstClr val="black"/>
                </a:solidFill>
                <a:latin typeface="+mn-lt"/>
                <a:ea typeface="+mn-ea"/>
                <a:cs typeface="+mn-cs"/>
              </a:defRPr>
            </a:pPr>
            <a:r>
              <a:rPr lang="en-US" sz="1200" b="0" i="0" u="none" strike="noStrike" kern="1200" spc="0" baseline="0" dirty="0">
                <a:solidFill>
                  <a:prstClr val="black"/>
                </a:solidFill>
                <a:latin typeface="+mn-lt"/>
                <a:ea typeface="+mn-ea"/>
                <a:cs typeface="+mn-cs"/>
              </a:rPr>
              <a:t>Amount breakdown Q4 2023 </a:t>
            </a:r>
          </a:p>
        </c:rich>
      </c:tx>
      <c:overlay val="0"/>
      <c:spPr>
        <a:noFill/>
        <a:ln>
          <a:noFill/>
        </a:ln>
        <a:effectLst/>
      </c:spPr>
      <c:txPr>
        <a:bodyPr rot="0" spcFirstLastPara="1" vertOverflow="ellipsis" vert="horz" wrap="square" anchor="ctr" anchorCtr="1"/>
        <a:lstStyle/>
        <a:p>
          <a:pPr algn="ctr" rtl="0">
            <a:defRPr lang="en-US" sz="1200" b="0" i="0" u="none" strike="noStrike" kern="1200" spc="0" baseline="0" dirty="0">
              <a:solidFill>
                <a:prstClr val="black"/>
              </a:solidFill>
              <a:latin typeface="+mn-lt"/>
              <a:ea typeface="+mn-ea"/>
              <a:cs typeface="+mn-cs"/>
            </a:defRPr>
          </a:pPr>
          <a:endParaRPr lang="en-US"/>
        </a:p>
      </c:txPr>
    </c:title>
    <c:autoTitleDeleted val="0"/>
    <c:plotArea>
      <c:layout/>
      <c:barChart>
        <c:barDir val="bar"/>
        <c:grouping val="clustered"/>
        <c:varyColors val="0"/>
        <c:ser>
          <c:idx val="0"/>
          <c:order val="0"/>
          <c:tx>
            <c:strRef>
              <c:f>'Amount breakdown'!$B$2</c:f>
              <c:strCache>
                <c:ptCount val="1"/>
                <c:pt idx="0">
                  <c:v>Q4</c:v>
                </c:pt>
              </c:strCache>
            </c:strRef>
          </c:tx>
          <c:spPr>
            <a:solidFill>
              <a:srgbClr val="EF7F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'Amount breakdown'!$A$3:$A$9</c:f>
              <c:strCache>
                <c:ptCount val="7"/>
                <c:pt idx="0">
                  <c:v>&lt;100</c:v>
                </c:pt>
                <c:pt idx="1">
                  <c:v>100-500</c:v>
                </c:pt>
                <c:pt idx="2">
                  <c:v>500-1000</c:v>
                </c:pt>
                <c:pt idx="3">
                  <c:v>1000-1500</c:v>
                </c:pt>
                <c:pt idx="4">
                  <c:v>1500-2000</c:v>
                </c:pt>
                <c:pt idx="5">
                  <c:v>2000-3000</c:v>
                </c:pt>
                <c:pt idx="6">
                  <c:v>3000+</c:v>
                </c:pt>
              </c:strCache>
            </c:strRef>
          </c:cat>
          <c:val>
            <c:numRef>
              <c:f>'Amount breakdown'!$B$3:$B$9</c:f>
              <c:numCache>
                <c:formatCode>0.00%</c:formatCode>
                <c:ptCount val="7"/>
                <c:pt idx="0">
                  <c:v>1.3694209542092111E-3</c:v>
                </c:pt>
                <c:pt idx="1">
                  <c:v>0.41629569563274693</c:v>
                </c:pt>
                <c:pt idx="2">
                  <c:v>0.19421781653896436</c:v>
                </c:pt>
                <c:pt idx="3">
                  <c:v>0.10469657603389214</c:v>
                </c:pt>
                <c:pt idx="4">
                  <c:v>7.1383653002796768E-2</c:v>
                </c:pt>
                <c:pt idx="5">
                  <c:v>7.8549323977692098E-2</c:v>
                </c:pt>
                <c:pt idx="6">
                  <c:v>0.13348751385969848</c:v>
                </c:pt>
              </c:numCache>
            </c:numRef>
          </c:val>
          <c:extLst>
            <c:ext xmlns:c16="http://schemas.microsoft.com/office/drawing/2014/chart" uri="{C3380CC4-5D6E-409C-BE32-E72D297353CC}">
              <c16:uniqueId val="{00000000-190D-46BD-9608-AE2D51A42B37}"/>
            </c:ext>
          </c:extLst>
        </c:ser>
        <c:dLbls>
          <c:showLegendKey val="0"/>
          <c:showVal val="0"/>
          <c:showCatName val="0"/>
          <c:showSerName val="0"/>
          <c:showPercent val="0"/>
          <c:showBubbleSize val="0"/>
        </c:dLbls>
        <c:gapWidth val="182"/>
        <c:axId val="278465392"/>
        <c:axId val="190168224"/>
      </c:barChart>
      <c:catAx>
        <c:axId val="278465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168224"/>
        <c:crosses val="autoZero"/>
        <c:auto val="1"/>
        <c:lblAlgn val="ctr"/>
        <c:lblOffset val="100"/>
        <c:noMultiLvlLbl val="0"/>
      </c:catAx>
      <c:valAx>
        <c:axId val="190168224"/>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8465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100" b="1" i="0" u="none" strike="noStrike" kern="1200" spc="0" baseline="0">
                <a:solidFill>
                  <a:schemeClr val="tx1"/>
                </a:solidFill>
                <a:effectLst/>
                <a:latin typeface="+mn-lt"/>
                <a:ea typeface="+mn-ea"/>
                <a:cs typeface="+mn-cs"/>
              </a:defRPr>
            </a:pPr>
            <a:r>
              <a:rPr lang="en-GB" sz="1100" b="1" i="0" u="none" strike="noStrike" kern="1200" spc="0" baseline="0">
                <a:solidFill>
                  <a:schemeClr val="tx1"/>
                </a:solidFill>
                <a:effectLst/>
                <a:latin typeface="+mn-lt"/>
                <a:ea typeface="+mn-ea"/>
                <a:cs typeface="+mn-cs"/>
              </a:rPr>
              <a:t>Number of judgments in E&amp;W by type of court</a:t>
            </a:r>
          </a:p>
        </c:rich>
      </c:tx>
      <c:overlay val="0"/>
      <c:spPr>
        <a:noFill/>
        <a:ln>
          <a:noFill/>
        </a:ln>
        <a:effectLst/>
      </c:spPr>
      <c:txPr>
        <a:bodyPr rot="0" spcFirstLastPara="1" vertOverflow="ellipsis" vert="horz" wrap="square" anchor="ctr" anchorCtr="1"/>
        <a:lstStyle/>
        <a:p>
          <a:pPr algn="ctr" rtl="0">
            <a:defRPr lang="en-GB" sz="1100" b="1" i="0" u="none" strike="noStrike" kern="1200" spc="0" baseline="0">
              <a:solidFill>
                <a:schemeClr val="tx1"/>
              </a:solidFill>
              <a:effectLst/>
              <a:latin typeface="+mn-lt"/>
              <a:ea typeface="+mn-ea"/>
              <a:cs typeface="+mn-cs"/>
            </a:defRPr>
          </a:pPr>
          <a:endParaRPr lang="en-US"/>
        </a:p>
      </c:txPr>
    </c:title>
    <c:autoTitleDeleted val="0"/>
    <c:plotArea>
      <c:layout>
        <c:manualLayout>
          <c:layoutTarget val="inner"/>
          <c:xMode val="edge"/>
          <c:yMode val="edge"/>
          <c:x val="5.8584356955380577E-2"/>
          <c:y val="0.12147704590818363"/>
          <c:w val="0.81753784776902882"/>
          <c:h val="0.55387775629842673"/>
        </c:manualLayout>
      </c:layout>
      <c:lineChart>
        <c:grouping val="standard"/>
        <c:varyColors val="0"/>
        <c:ser>
          <c:idx val="1"/>
          <c:order val="1"/>
          <c:tx>
            <c:strRef>
              <c:f>'E&amp;W(By court)'!$A$3</c:f>
              <c:strCache>
                <c:ptCount val="1"/>
                <c:pt idx="0">
                  <c:v>England and Wales Administration Orders</c:v>
                </c:pt>
              </c:strCache>
            </c:strRef>
          </c:tx>
          <c:spPr>
            <a:ln w="28575" cap="rnd">
              <a:solidFill>
                <a:srgbClr val="0070C0"/>
              </a:solidFill>
              <a:round/>
            </a:ln>
            <a:effectLst/>
          </c:spPr>
          <c:marker>
            <c:symbol val="circle"/>
            <c:size val="5"/>
            <c:spPr>
              <a:noFill/>
              <a:ln w="9525">
                <a:noFill/>
              </a:ln>
              <a:effectLst/>
            </c:spPr>
          </c:marker>
          <c:cat>
            <c:strRef>
              <c:f>'E&amp;W(By court)'!$B$1:$F$1</c:f>
              <c:strCache>
                <c:ptCount val="5"/>
                <c:pt idx="0">
                  <c:v>Q4 2022</c:v>
                </c:pt>
                <c:pt idx="1">
                  <c:v>Q1 2023</c:v>
                </c:pt>
                <c:pt idx="2">
                  <c:v>Q2 2023</c:v>
                </c:pt>
                <c:pt idx="3">
                  <c:v>Q3 2023</c:v>
                </c:pt>
                <c:pt idx="4">
                  <c:v>Q4 2023</c:v>
                </c:pt>
              </c:strCache>
            </c:strRef>
          </c:cat>
          <c:val>
            <c:numRef>
              <c:f>'E&amp;W(By court)'!$B$3:$F$3</c:f>
              <c:numCache>
                <c:formatCode>#,##0</c:formatCode>
                <c:ptCount val="5"/>
                <c:pt idx="0">
                  <c:v>15</c:v>
                </c:pt>
                <c:pt idx="1">
                  <c:v>15</c:v>
                </c:pt>
                <c:pt idx="2">
                  <c:v>20</c:v>
                </c:pt>
                <c:pt idx="3">
                  <c:v>13</c:v>
                </c:pt>
                <c:pt idx="4">
                  <c:v>21</c:v>
                </c:pt>
              </c:numCache>
            </c:numRef>
          </c:val>
          <c:smooth val="0"/>
          <c:extLst>
            <c:ext xmlns:c16="http://schemas.microsoft.com/office/drawing/2014/chart" uri="{C3380CC4-5D6E-409C-BE32-E72D297353CC}">
              <c16:uniqueId val="{00000000-A0B1-435F-9143-5A4B361CE41E}"/>
            </c:ext>
          </c:extLst>
        </c:ser>
        <c:ser>
          <c:idx val="3"/>
          <c:order val="3"/>
          <c:tx>
            <c:strRef>
              <c:f>'E&amp;W(By court)'!$A$5</c:f>
              <c:strCache>
                <c:ptCount val="1"/>
                <c:pt idx="0">
                  <c:v>England and Wales Child Support Agency Liability Orders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'E&amp;W(By court)'!$B$1:$F$1</c:f>
              <c:strCache>
                <c:ptCount val="5"/>
                <c:pt idx="0">
                  <c:v>Q4 2022</c:v>
                </c:pt>
                <c:pt idx="1">
                  <c:v>Q1 2023</c:v>
                </c:pt>
                <c:pt idx="2">
                  <c:v>Q2 2023</c:v>
                </c:pt>
                <c:pt idx="3">
                  <c:v>Q3 2023</c:v>
                </c:pt>
                <c:pt idx="4">
                  <c:v>Q4 2023</c:v>
                </c:pt>
              </c:strCache>
            </c:strRef>
          </c:cat>
          <c:val>
            <c:numRef>
              <c:f>'E&amp;W(By court)'!$B$5:$F$5</c:f>
            </c:numRef>
          </c:val>
          <c:smooth val="0"/>
          <c:extLst>
            <c:ext xmlns:c16="http://schemas.microsoft.com/office/drawing/2014/chart" uri="{C3380CC4-5D6E-409C-BE32-E72D297353CC}">
              <c16:uniqueId val="{00000001-A0B1-435F-9143-5A4B361CE41E}"/>
            </c:ext>
          </c:extLst>
        </c:ser>
        <c:ser>
          <c:idx val="4"/>
          <c:order val="4"/>
          <c:tx>
            <c:strRef>
              <c:f>'E&amp;W(By court)'!$A$6</c:f>
              <c:strCache>
                <c:ptCount val="1"/>
                <c:pt idx="0">
                  <c:v>England and Wales Tribunal Awards</c:v>
                </c:pt>
              </c:strCache>
            </c:strRef>
          </c:tx>
          <c:spPr>
            <a:ln w="28575" cap="rnd">
              <a:solidFill>
                <a:srgbClr val="46EF7F">
                  <a:lumMod val="50000"/>
                </a:srgbClr>
              </a:solidFill>
              <a:round/>
            </a:ln>
            <a:effectLst/>
          </c:spPr>
          <c:marker>
            <c:symbol val="circle"/>
            <c:size val="5"/>
            <c:spPr>
              <a:noFill/>
              <a:ln w="9525">
                <a:noFill/>
              </a:ln>
              <a:effectLst/>
            </c:spPr>
          </c:marker>
          <c:cat>
            <c:strRef>
              <c:f>'E&amp;W(By court)'!$B$1:$F$1</c:f>
              <c:strCache>
                <c:ptCount val="5"/>
                <c:pt idx="0">
                  <c:v>Q4 2022</c:v>
                </c:pt>
                <c:pt idx="1">
                  <c:v>Q1 2023</c:v>
                </c:pt>
                <c:pt idx="2">
                  <c:v>Q2 2023</c:v>
                </c:pt>
                <c:pt idx="3">
                  <c:v>Q3 2023</c:v>
                </c:pt>
                <c:pt idx="4">
                  <c:v>Q4 2023</c:v>
                </c:pt>
              </c:strCache>
            </c:strRef>
          </c:cat>
          <c:val>
            <c:numRef>
              <c:f>'E&amp;W(By court)'!$B$6:$F$6</c:f>
              <c:numCache>
                <c:formatCode>#,##0</c:formatCode>
                <c:ptCount val="5"/>
                <c:pt idx="0">
                  <c:v>55</c:v>
                </c:pt>
                <c:pt idx="1">
                  <c:v>82</c:v>
                </c:pt>
                <c:pt idx="2">
                  <c:v>41</c:v>
                </c:pt>
                <c:pt idx="3">
                  <c:v>61</c:v>
                </c:pt>
                <c:pt idx="4">
                  <c:v>60</c:v>
                </c:pt>
              </c:numCache>
            </c:numRef>
          </c:val>
          <c:smooth val="0"/>
          <c:extLst>
            <c:ext xmlns:c16="http://schemas.microsoft.com/office/drawing/2014/chart" uri="{C3380CC4-5D6E-409C-BE32-E72D297353CC}">
              <c16:uniqueId val="{00000002-A0B1-435F-9143-5A4B361CE41E}"/>
            </c:ext>
          </c:extLst>
        </c:ser>
        <c:dLbls>
          <c:showLegendKey val="0"/>
          <c:showVal val="0"/>
          <c:showCatName val="0"/>
          <c:showSerName val="0"/>
          <c:showPercent val="0"/>
          <c:showBubbleSize val="0"/>
        </c:dLbls>
        <c:marker val="1"/>
        <c:smooth val="0"/>
        <c:axId val="278457504"/>
        <c:axId val="735486352"/>
        <c:extLst>
          <c:ext xmlns:c15="http://schemas.microsoft.com/office/drawing/2012/chart" uri="{02D57815-91ED-43cb-92C2-25804820EDAC}">
            <c15:filteredLineSeries>
              <c15:ser>
                <c:idx val="0"/>
                <c:order val="0"/>
                <c:tx>
                  <c:strRef>
                    <c:extLst>
                      <c:ext uri="{02D57815-91ED-43cb-92C2-25804820EDAC}">
                        <c15:formulaRef>
                          <c15:sqref>'E&amp;W(By court)'!$A$2</c15:sqref>
                        </c15:formulaRef>
                      </c:ext>
                    </c:extLst>
                    <c:strCache>
                      <c:ptCount val="1"/>
                      <c:pt idx="0">
                        <c:v>England and Wales High Court Judgments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'E&amp;W(By court)'!$B$1:$F$1</c15:sqref>
                        </c15:formulaRef>
                      </c:ext>
                    </c:extLst>
                    <c:strCache>
                      <c:ptCount val="5"/>
                      <c:pt idx="0">
                        <c:v>Q4 2022</c:v>
                      </c:pt>
                      <c:pt idx="1">
                        <c:v>Q1 2023</c:v>
                      </c:pt>
                      <c:pt idx="2">
                        <c:v>Q2 2023</c:v>
                      </c:pt>
                      <c:pt idx="3">
                        <c:v>Q3 2023</c:v>
                      </c:pt>
                      <c:pt idx="4">
                        <c:v>Q4 2023</c:v>
                      </c:pt>
                    </c:strCache>
                  </c:strRef>
                </c:cat>
                <c:val>
                  <c:numRef>
                    <c:extLst>
                      <c:ext uri="{02D57815-91ED-43cb-92C2-25804820EDAC}">
                        <c15:formulaRef>
                          <c15:sqref>'E&amp;W(By court)'!$B$2:$F$2</c15:sqref>
                        </c15:formulaRef>
                      </c:ext>
                    </c:extLst>
                    <c:numCache>
                      <c:formatCode>General</c:formatCode>
                      <c:ptCount val="5"/>
                    </c:numCache>
                  </c:numRef>
                </c:val>
                <c:smooth val="0"/>
                <c:extLst>
                  <c:ext xmlns:c16="http://schemas.microsoft.com/office/drawing/2014/chart" uri="{C3380CC4-5D6E-409C-BE32-E72D297353CC}">
                    <c16:uniqueId val="{00000004-A0B1-435F-9143-5A4B361CE41E}"/>
                  </c:ext>
                </c:extLst>
              </c15:ser>
            </c15:filteredLineSeries>
          </c:ext>
        </c:extLst>
      </c:lineChart>
      <c:lineChart>
        <c:grouping val="standard"/>
        <c:varyColors val="0"/>
        <c:ser>
          <c:idx val="2"/>
          <c:order val="2"/>
          <c:tx>
            <c:strRef>
              <c:f>'E&amp;W(By court)'!$A$4</c:f>
              <c:strCache>
                <c:ptCount val="1"/>
                <c:pt idx="0">
                  <c:v>England and Wales County Court Judgments</c:v>
                </c:pt>
              </c:strCache>
            </c:strRef>
          </c:tx>
          <c:spPr>
            <a:ln w="28575" cap="rnd">
              <a:solidFill>
                <a:srgbClr val="C00000"/>
              </a:solidFill>
              <a:round/>
            </a:ln>
            <a:effectLst/>
          </c:spPr>
          <c:marker>
            <c:symbol val="circle"/>
            <c:size val="5"/>
            <c:spPr>
              <a:noFill/>
              <a:ln w="9525">
                <a:noFill/>
              </a:ln>
              <a:effectLst/>
            </c:spPr>
          </c:marker>
          <c:cat>
            <c:strRef>
              <c:f>'E&amp;W(By court)'!$B$1:$F$1</c:f>
              <c:strCache>
                <c:ptCount val="5"/>
                <c:pt idx="0">
                  <c:v>Q4 2022</c:v>
                </c:pt>
                <c:pt idx="1">
                  <c:v>Q1 2023</c:v>
                </c:pt>
                <c:pt idx="2">
                  <c:v>Q2 2023</c:v>
                </c:pt>
                <c:pt idx="3">
                  <c:v>Q3 2023</c:v>
                </c:pt>
                <c:pt idx="4">
                  <c:v>Q4 2023</c:v>
                </c:pt>
              </c:strCache>
            </c:strRef>
          </c:cat>
          <c:val>
            <c:numRef>
              <c:f>'E&amp;W(By court)'!$B$4:$F$4</c:f>
              <c:numCache>
                <c:formatCode>#,##0</c:formatCode>
                <c:ptCount val="5"/>
                <c:pt idx="0">
                  <c:v>205487</c:v>
                </c:pt>
                <c:pt idx="1">
                  <c:v>256040</c:v>
                </c:pt>
                <c:pt idx="2">
                  <c:v>268067</c:v>
                </c:pt>
                <c:pt idx="3">
                  <c:v>253032</c:v>
                </c:pt>
                <c:pt idx="4">
                  <c:v>237498</c:v>
                </c:pt>
              </c:numCache>
            </c:numRef>
          </c:val>
          <c:smooth val="0"/>
          <c:extLst>
            <c:ext xmlns:c16="http://schemas.microsoft.com/office/drawing/2014/chart" uri="{C3380CC4-5D6E-409C-BE32-E72D297353CC}">
              <c16:uniqueId val="{00000003-A0B1-435F-9143-5A4B361CE41E}"/>
            </c:ext>
          </c:extLst>
        </c:ser>
        <c:dLbls>
          <c:showLegendKey val="0"/>
          <c:showVal val="0"/>
          <c:showCatName val="0"/>
          <c:showSerName val="0"/>
          <c:showPercent val="0"/>
          <c:showBubbleSize val="0"/>
        </c:dLbls>
        <c:marker val="1"/>
        <c:smooth val="0"/>
        <c:axId val="272809904"/>
        <c:axId val="280989408"/>
      </c:lineChart>
      <c:catAx>
        <c:axId val="27845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486352"/>
        <c:crosses val="autoZero"/>
        <c:auto val="1"/>
        <c:lblAlgn val="ctr"/>
        <c:lblOffset val="100"/>
        <c:noMultiLvlLbl val="0"/>
      </c:catAx>
      <c:valAx>
        <c:axId val="7354863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8457504"/>
        <c:crosses val="autoZero"/>
        <c:crossBetween val="between"/>
      </c:valAx>
      <c:valAx>
        <c:axId val="280989408"/>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2809904"/>
        <c:crosses val="max"/>
        <c:crossBetween val="between"/>
      </c:valAx>
      <c:catAx>
        <c:axId val="272809904"/>
        <c:scaling>
          <c:orientation val="minMax"/>
        </c:scaling>
        <c:delete val="1"/>
        <c:axPos val="b"/>
        <c:numFmt formatCode="General" sourceLinked="1"/>
        <c:majorTickMark val="out"/>
        <c:minorTickMark val="none"/>
        <c:tickLblPos val="nextTo"/>
        <c:crossAx val="2809894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rgbClr val="EF7F46">
          <a:lumMod val="75000"/>
        </a:srgbClr>
      </a:solid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100" b="1" i="0" u="none" strike="noStrike" kern="1200" spc="0" baseline="0">
                <a:solidFill>
                  <a:schemeClr val="tx1"/>
                </a:solidFill>
                <a:effectLst/>
                <a:latin typeface="+mn-lt"/>
                <a:ea typeface="+mn-ea"/>
                <a:cs typeface="+mn-cs"/>
              </a:defRPr>
            </a:pPr>
            <a:r>
              <a:rPr lang="en-GB" sz="1100" b="1" i="0" u="none" strike="noStrike" kern="1200" spc="0" baseline="0">
                <a:solidFill>
                  <a:schemeClr val="tx1"/>
                </a:solidFill>
                <a:effectLst/>
                <a:latin typeface="+mn-lt"/>
                <a:ea typeface="+mn-ea"/>
                <a:cs typeface="+mn-cs"/>
              </a:rPr>
              <a:t>Number of judgments in England &amp; Wales by defendant type</a:t>
            </a:r>
          </a:p>
        </c:rich>
      </c:tx>
      <c:layout>
        <c:manualLayout>
          <c:xMode val="edge"/>
          <c:yMode val="edge"/>
          <c:x val="0.14964619584588965"/>
          <c:y val="3.3975084937712341E-2"/>
        </c:manualLayout>
      </c:layout>
      <c:overlay val="0"/>
      <c:spPr>
        <a:noFill/>
        <a:ln>
          <a:noFill/>
        </a:ln>
        <a:effectLst/>
      </c:spPr>
      <c:txPr>
        <a:bodyPr rot="0" spcFirstLastPara="1" vertOverflow="ellipsis" vert="horz" wrap="square" anchor="ctr" anchorCtr="1"/>
        <a:lstStyle/>
        <a:p>
          <a:pPr algn="ctr" rtl="0">
            <a:defRPr lang="en-GB" sz="11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'E&amp;W(Number_by_defendanttype)'!$B$3</c:f>
              <c:strCache>
                <c:ptCount val="1"/>
                <c:pt idx="0">
                  <c:v>Corporate</c:v>
                </c:pt>
              </c:strCache>
            </c:strRef>
          </c:tx>
          <c:spPr>
            <a:ln w="28575" cap="rnd">
              <a:solidFill>
                <a:srgbClr val="0070C0"/>
              </a:solidFill>
              <a:round/>
            </a:ln>
            <a:effectLst/>
          </c:spPr>
          <c:marker>
            <c:symbol val="circle"/>
            <c:size val="5"/>
            <c:spPr>
              <a:noFill/>
              <a:ln w="9525">
                <a:noFill/>
              </a:ln>
              <a:effectLst/>
            </c:spPr>
          </c:marker>
          <c:cat>
            <c:strRef>
              <c:f>'E&amp;W(Number_by_defendanttype)'!$C$2:$G$2</c:f>
              <c:strCache>
                <c:ptCount val="5"/>
                <c:pt idx="0">
                  <c:v>Q4 2022</c:v>
                </c:pt>
                <c:pt idx="1">
                  <c:v>Q1 2023</c:v>
                </c:pt>
                <c:pt idx="2">
                  <c:v>Q2 2023</c:v>
                </c:pt>
                <c:pt idx="3">
                  <c:v>Q3 2023</c:v>
                </c:pt>
                <c:pt idx="4">
                  <c:v>Q4 2023</c:v>
                </c:pt>
              </c:strCache>
            </c:strRef>
          </c:cat>
          <c:val>
            <c:numRef>
              <c:f>'E&amp;W(Number_by_defendanttype)'!$C$3:$G$3</c:f>
              <c:numCache>
                <c:formatCode>#,##0</c:formatCode>
                <c:ptCount val="5"/>
                <c:pt idx="0">
                  <c:v>24277</c:v>
                </c:pt>
                <c:pt idx="1">
                  <c:v>25559</c:v>
                </c:pt>
                <c:pt idx="2">
                  <c:v>27326</c:v>
                </c:pt>
                <c:pt idx="3">
                  <c:v>22328</c:v>
                </c:pt>
                <c:pt idx="4">
                  <c:v>21130</c:v>
                </c:pt>
              </c:numCache>
            </c:numRef>
          </c:val>
          <c:smooth val="0"/>
          <c:extLst>
            <c:ext xmlns:c16="http://schemas.microsoft.com/office/drawing/2014/chart" uri="{C3380CC4-5D6E-409C-BE32-E72D297353CC}">
              <c16:uniqueId val="{00000000-F40E-4375-8393-DE858C2E33A6}"/>
            </c:ext>
          </c:extLst>
        </c:ser>
        <c:ser>
          <c:idx val="1"/>
          <c:order val="1"/>
          <c:tx>
            <c:strRef>
              <c:f>'E&amp;W(Number_by_defendanttype)'!$B$4</c:f>
              <c:strCache>
                <c:ptCount val="1"/>
                <c:pt idx="0">
                  <c:v>Non-corporate</c:v>
                </c:pt>
              </c:strCache>
            </c:strRef>
          </c:tx>
          <c:spPr>
            <a:ln w="28575" cap="rnd">
              <a:solidFill>
                <a:schemeClr val="accent1">
                  <a:lumMod val="75000"/>
                </a:schemeClr>
              </a:solidFill>
              <a:round/>
            </a:ln>
            <a:effectLst/>
          </c:spPr>
          <c:marker>
            <c:symbol val="circle"/>
            <c:size val="5"/>
            <c:spPr>
              <a:noFill/>
              <a:ln w="9525">
                <a:noFill/>
              </a:ln>
              <a:effectLst/>
            </c:spPr>
          </c:marker>
          <c:cat>
            <c:strRef>
              <c:f>'E&amp;W(Number_by_defendanttype)'!$C$2:$G$2</c:f>
              <c:strCache>
                <c:ptCount val="5"/>
                <c:pt idx="0">
                  <c:v>Q4 2022</c:v>
                </c:pt>
                <c:pt idx="1">
                  <c:v>Q1 2023</c:v>
                </c:pt>
                <c:pt idx="2">
                  <c:v>Q2 2023</c:v>
                </c:pt>
                <c:pt idx="3">
                  <c:v>Q3 2023</c:v>
                </c:pt>
                <c:pt idx="4">
                  <c:v>Q4 2023</c:v>
                </c:pt>
              </c:strCache>
            </c:strRef>
          </c:cat>
          <c:val>
            <c:numRef>
              <c:f>'E&amp;W(Number_by_defendanttype)'!$C$4:$G$4</c:f>
              <c:numCache>
                <c:formatCode>#,##0</c:formatCode>
                <c:ptCount val="5"/>
                <c:pt idx="0">
                  <c:v>6004</c:v>
                </c:pt>
                <c:pt idx="1">
                  <c:v>7206</c:v>
                </c:pt>
                <c:pt idx="2">
                  <c:v>6035</c:v>
                </c:pt>
                <c:pt idx="3">
                  <c:v>6613</c:v>
                </c:pt>
                <c:pt idx="4">
                  <c:v>5226</c:v>
                </c:pt>
              </c:numCache>
            </c:numRef>
          </c:val>
          <c:smooth val="0"/>
          <c:extLst>
            <c:ext xmlns:c16="http://schemas.microsoft.com/office/drawing/2014/chart" uri="{C3380CC4-5D6E-409C-BE32-E72D297353CC}">
              <c16:uniqueId val="{00000001-F40E-4375-8393-DE858C2E33A6}"/>
            </c:ext>
          </c:extLst>
        </c:ser>
        <c:ser>
          <c:idx val="2"/>
          <c:order val="2"/>
          <c:tx>
            <c:strRef>
              <c:f>'E&amp;W(Number_by_defendanttype)'!$B$5</c:f>
              <c:strCache>
                <c:ptCount val="1"/>
                <c:pt idx="0">
                  <c:v>Commercial </c:v>
                </c:pt>
              </c:strCache>
            </c:strRef>
          </c:tx>
          <c:spPr>
            <a:ln w="28575" cap="rnd">
              <a:solidFill>
                <a:schemeClr val="accent6">
                  <a:lumMod val="50000"/>
                </a:schemeClr>
              </a:solidFill>
              <a:round/>
            </a:ln>
            <a:effectLst/>
          </c:spPr>
          <c:marker>
            <c:symbol val="circle"/>
            <c:size val="5"/>
            <c:spPr>
              <a:noFill/>
              <a:ln w="9525">
                <a:noFill/>
              </a:ln>
              <a:effectLst/>
            </c:spPr>
          </c:marker>
          <c:cat>
            <c:strRef>
              <c:f>'E&amp;W(Number_by_defendanttype)'!$C$2:$G$2</c:f>
              <c:strCache>
                <c:ptCount val="5"/>
                <c:pt idx="0">
                  <c:v>Q4 2022</c:v>
                </c:pt>
                <c:pt idx="1">
                  <c:v>Q1 2023</c:v>
                </c:pt>
                <c:pt idx="2">
                  <c:v>Q2 2023</c:v>
                </c:pt>
                <c:pt idx="3">
                  <c:v>Q3 2023</c:v>
                </c:pt>
                <c:pt idx="4">
                  <c:v>Q4 2023</c:v>
                </c:pt>
              </c:strCache>
            </c:strRef>
          </c:cat>
          <c:val>
            <c:numRef>
              <c:f>'E&amp;W(Number_by_defendanttype)'!$C$5:$G$5</c:f>
              <c:numCache>
                <c:formatCode>#,##0</c:formatCode>
                <c:ptCount val="5"/>
                <c:pt idx="0">
                  <c:v>30281</c:v>
                </c:pt>
                <c:pt idx="1">
                  <c:v>32765</c:v>
                </c:pt>
                <c:pt idx="2">
                  <c:v>33361</c:v>
                </c:pt>
                <c:pt idx="3">
                  <c:v>28941</c:v>
                </c:pt>
                <c:pt idx="4">
                  <c:v>26356</c:v>
                </c:pt>
              </c:numCache>
            </c:numRef>
          </c:val>
          <c:smooth val="0"/>
          <c:extLst>
            <c:ext xmlns:c16="http://schemas.microsoft.com/office/drawing/2014/chart" uri="{C3380CC4-5D6E-409C-BE32-E72D297353CC}">
              <c16:uniqueId val="{00000002-F40E-4375-8393-DE858C2E33A6}"/>
            </c:ext>
          </c:extLst>
        </c:ser>
        <c:dLbls>
          <c:showLegendKey val="0"/>
          <c:showVal val="0"/>
          <c:showCatName val="0"/>
          <c:showSerName val="0"/>
          <c:showPercent val="0"/>
          <c:showBubbleSize val="0"/>
        </c:dLbls>
        <c:marker val="1"/>
        <c:smooth val="0"/>
        <c:axId val="247520592"/>
        <c:axId val="1850083008"/>
      </c:lineChart>
      <c:lineChart>
        <c:grouping val="standard"/>
        <c:varyColors val="0"/>
        <c:ser>
          <c:idx val="3"/>
          <c:order val="3"/>
          <c:tx>
            <c:strRef>
              <c:f>'E&amp;W(Number_by_defendanttype)'!$B$6</c:f>
              <c:strCache>
                <c:ptCount val="1"/>
                <c:pt idx="0">
                  <c:v>Consumer</c:v>
                </c:pt>
              </c:strCache>
            </c:strRef>
          </c:tx>
          <c:spPr>
            <a:ln w="28575" cap="rnd">
              <a:solidFill>
                <a:srgbClr val="C00000"/>
              </a:solidFill>
              <a:round/>
            </a:ln>
            <a:effectLst/>
          </c:spPr>
          <c:marker>
            <c:symbol val="circle"/>
            <c:size val="5"/>
            <c:spPr>
              <a:noFill/>
              <a:ln w="9525">
                <a:noFill/>
              </a:ln>
              <a:effectLst/>
            </c:spPr>
          </c:marker>
          <c:cat>
            <c:strRef>
              <c:f>'E&amp;W(Number_by_defendanttype)'!$C$2:$G$2</c:f>
              <c:strCache>
                <c:ptCount val="5"/>
                <c:pt idx="0">
                  <c:v>Q4 2022</c:v>
                </c:pt>
                <c:pt idx="1">
                  <c:v>Q1 2023</c:v>
                </c:pt>
                <c:pt idx="2">
                  <c:v>Q2 2023</c:v>
                </c:pt>
                <c:pt idx="3">
                  <c:v>Q3 2023</c:v>
                </c:pt>
                <c:pt idx="4">
                  <c:v>Q4 2023</c:v>
                </c:pt>
              </c:strCache>
            </c:strRef>
          </c:cat>
          <c:val>
            <c:numRef>
              <c:f>'E&amp;W(Number_by_defendanttype)'!$C$6:$G$6</c:f>
              <c:numCache>
                <c:formatCode>#,##0</c:formatCode>
                <c:ptCount val="5"/>
                <c:pt idx="0">
                  <c:v>175276</c:v>
                </c:pt>
                <c:pt idx="1">
                  <c:v>223372</c:v>
                </c:pt>
                <c:pt idx="2">
                  <c:v>234768</c:v>
                </c:pt>
                <c:pt idx="3">
                  <c:v>224152</c:v>
                </c:pt>
                <c:pt idx="4">
                  <c:v>211202</c:v>
                </c:pt>
              </c:numCache>
            </c:numRef>
          </c:val>
          <c:smooth val="0"/>
          <c:extLst>
            <c:ext xmlns:c16="http://schemas.microsoft.com/office/drawing/2014/chart" uri="{C3380CC4-5D6E-409C-BE32-E72D297353CC}">
              <c16:uniqueId val="{00000003-F40E-4375-8393-DE858C2E33A6}"/>
            </c:ext>
          </c:extLst>
        </c:ser>
        <c:dLbls>
          <c:showLegendKey val="0"/>
          <c:showVal val="0"/>
          <c:showCatName val="0"/>
          <c:showSerName val="0"/>
          <c:showPercent val="0"/>
          <c:showBubbleSize val="0"/>
        </c:dLbls>
        <c:marker val="1"/>
        <c:smooth val="0"/>
        <c:axId val="191917072"/>
        <c:axId val="190166304"/>
      </c:lineChart>
      <c:catAx>
        <c:axId val="24752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0083008"/>
        <c:crosses val="autoZero"/>
        <c:auto val="1"/>
        <c:lblAlgn val="ctr"/>
        <c:lblOffset val="100"/>
        <c:noMultiLvlLbl val="0"/>
      </c:catAx>
      <c:valAx>
        <c:axId val="18500830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7520592"/>
        <c:crosses val="autoZero"/>
        <c:crossBetween val="between"/>
      </c:valAx>
      <c:valAx>
        <c:axId val="19016630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917072"/>
        <c:crosses val="max"/>
        <c:crossBetween val="between"/>
      </c:valAx>
      <c:catAx>
        <c:axId val="191917072"/>
        <c:scaling>
          <c:orientation val="minMax"/>
        </c:scaling>
        <c:delete val="1"/>
        <c:axPos val="b"/>
        <c:numFmt formatCode="General" sourceLinked="1"/>
        <c:majorTickMark val="out"/>
        <c:minorTickMark val="none"/>
        <c:tickLblPos val="nextTo"/>
        <c:crossAx val="19016630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1">
          <a:lumMod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b="1" i="0" u="none" strike="noStrike" kern="1200" spc="0" baseline="0" dirty="0">
                <a:solidFill>
                  <a:schemeClr val="tx1"/>
                </a:solidFill>
                <a:effectLst/>
              </a:rPr>
              <a:t>Total Value of judgments in England and Wales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'E&amp;W(Value)'!$B$3</c:f>
              <c:strCache>
                <c:ptCount val="1"/>
                <c:pt idx="0">
                  <c:v>Corporate</c:v>
                </c:pt>
              </c:strCache>
            </c:strRef>
          </c:tx>
          <c:spPr>
            <a:ln w="28575" cap="rnd">
              <a:solidFill>
                <a:srgbClr val="0070C0"/>
              </a:solidFill>
              <a:round/>
            </a:ln>
            <a:effectLst/>
          </c:spPr>
          <c:marker>
            <c:symbol val="circle"/>
            <c:size val="5"/>
            <c:spPr>
              <a:noFill/>
              <a:ln w="9525">
                <a:noFill/>
              </a:ln>
              <a:effectLst/>
            </c:spPr>
          </c:marker>
          <c:cat>
            <c:strRef>
              <c:f>'E&amp;W(Value)'!$C$2:$G$2</c:f>
              <c:strCache>
                <c:ptCount val="5"/>
                <c:pt idx="0">
                  <c:v>Q4 2022</c:v>
                </c:pt>
                <c:pt idx="1">
                  <c:v>Q1 2023</c:v>
                </c:pt>
                <c:pt idx="2">
                  <c:v>Q2 2023</c:v>
                </c:pt>
                <c:pt idx="3">
                  <c:v>Q3 2023</c:v>
                </c:pt>
                <c:pt idx="4">
                  <c:v>Q4 2023</c:v>
                </c:pt>
              </c:strCache>
            </c:strRef>
          </c:cat>
          <c:val>
            <c:numRef>
              <c:f>'E&amp;W(Value)'!$C$3:$G$3</c:f>
              <c:numCache>
                <c:formatCode>"£"#,##0_);\("£"#,##0\)</c:formatCode>
                <c:ptCount val="5"/>
                <c:pt idx="0">
                  <c:v>82762343</c:v>
                </c:pt>
                <c:pt idx="1">
                  <c:v>97282569</c:v>
                </c:pt>
                <c:pt idx="2">
                  <c:v>88390024</c:v>
                </c:pt>
                <c:pt idx="3">
                  <c:v>102371876</c:v>
                </c:pt>
                <c:pt idx="4">
                  <c:v>100031843</c:v>
                </c:pt>
              </c:numCache>
            </c:numRef>
          </c:val>
          <c:smooth val="0"/>
          <c:extLst>
            <c:ext xmlns:c16="http://schemas.microsoft.com/office/drawing/2014/chart" uri="{C3380CC4-5D6E-409C-BE32-E72D297353CC}">
              <c16:uniqueId val="{00000000-A842-460A-A239-375DF7E16F19}"/>
            </c:ext>
          </c:extLst>
        </c:ser>
        <c:ser>
          <c:idx val="1"/>
          <c:order val="1"/>
          <c:tx>
            <c:strRef>
              <c:f>'E&amp;W(Value)'!$B$4</c:f>
              <c:strCache>
                <c:ptCount val="1"/>
                <c:pt idx="0">
                  <c:v>Non-corporate</c:v>
                </c:pt>
              </c:strCache>
            </c:strRef>
          </c:tx>
          <c:spPr>
            <a:ln w="28575" cap="rnd">
              <a:solidFill>
                <a:srgbClr val="EF7F46">
                  <a:lumMod val="75000"/>
                </a:srgbClr>
              </a:solidFill>
              <a:round/>
            </a:ln>
            <a:effectLst/>
          </c:spPr>
          <c:marker>
            <c:symbol val="circle"/>
            <c:size val="5"/>
            <c:spPr>
              <a:noFill/>
              <a:ln w="9525">
                <a:noFill/>
              </a:ln>
              <a:effectLst/>
            </c:spPr>
          </c:marker>
          <c:cat>
            <c:strRef>
              <c:f>'E&amp;W(Value)'!$C$2:$G$2</c:f>
              <c:strCache>
                <c:ptCount val="5"/>
                <c:pt idx="0">
                  <c:v>Q4 2022</c:v>
                </c:pt>
                <c:pt idx="1">
                  <c:v>Q1 2023</c:v>
                </c:pt>
                <c:pt idx="2">
                  <c:v>Q2 2023</c:v>
                </c:pt>
                <c:pt idx="3">
                  <c:v>Q3 2023</c:v>
                </c:pt>
                <c:pt idx="4">
                  <c:v>Q4 2023</c:v>
                </c:pt>
              </c:strCache>
            </c:strRef>
          </c:cat>
          <c:val>
            <c:numRef>
              <c:f>'E&amp;W(Value)'!$C$4:$G$4</c:f>
              <c:numCache>
                <c:formatCode>"£"#,##0_);\("£"#,##0\)</c:formatCode>
                <c:ptCount val="5"/>
                <c:pt idx="0">
                  <c:v>19723052</c:v>
                </c:pt>
                <c:pt idx="1">
                  <c:v>23233525</c:v>
                </c:pt>
                <c:pt idx="2">
                  <c:v>24665322</c:v>
                </c:pt>
                <c:pt idx="3">
                  <c:v>22673518</c:v>
                </c:pt>
                <c:pt idx="4">
                  <c:v>17993596</c:v>
                </c:pt>
              </c:numCache>
            </c:numRef>
          </c:val>
          <c:smooth val="0"/>
          <c:extLst>
            <c:ext xmlns:c16="http://schemas.microsoft.com/office/drawing/2014/chart" uri="{C3380CC4-5D6E-409C-BE32-E72D297353CC}">
              <c16:uniqueId val="{00000001-A842-460A-A239-375DF7E16F19}"/>
            </c:ext>
          </c:extLst>
        </c:ser>
        <c:ser>
          <c:idx val="2"/>
          <c:order val="2"/>
          <c:tx>
            <c:strRef>
              <c:f>'E&amp;W(Value)'!$B$5</c:f>
              <c:strCache>
                <c:ptCount val="1"/>
                <c:pt idx="0">
                  <c:v>Commercial </c:v>
                </c:pt>
              </c:strCache>
            </c:strRef>
          </c:tx>
          <c:spPr>
            <a:ln w="28575" cap="rnd">
              <a:solidFill>
                <a:srgbClr val="46EF7F">
                  <a:lumMod val="50000"/>
                </a:srgbClr>
              </a:solidFill>
              <a:round/>
            </a:ln>
            <a:effectLst/>
          </c:spPr>
          <c:marker>
            <c:symbol val="circle"/>
            <c:size val="5"/>
            <c:spPr>
              <a:noFill/>
              <a:ln w="9525">
                <a:noFill/>
              </a:ln>
              <a:effectLst/>
            </c:spPr>
          </c:marker>
          <c:cat>
            <c:strRef>
              <c:f>'E&amp;W(Value)'!$C$2:$G$2</c:f>
              <c:strCache>
                <c:ptCount val="5"/>
                <c:pt idx="0">
                  <c:v>Q4 2022</c:v>
                </c:pt>
                <c:pt idx="1">
                  <c:v>Q1 2023</c:v>
                </c:pt>
                <c:pt idx="2">
                  <c:v>Q2 2023</c:v>
                </c:pt>
                <c:pt idx="3">
                  <c:v>Q3 2023</c:v>
                </c:pt>
                <c:pt idx="4">
                  <c:v>Q4 2023</c:v>
                </c:pt>
              </c:strCache>
            </c:strRef>
          </c:cat>
          <c:val>
            <c:numRef>
              <c:f>'E&amp;W(Value)'!$C$5:$G$5</c:f>
              <c:numCache>
                <c:formatCode>"£"#,##0_);\("£"#,##0\)</c:formatCode>
                <c:ptCount val="5"/>
                <c:pt idx="0">
                  <c:v>102485395</c:v>
                </c:pt>
                <c:pt idx="1">
                  <c:v>120516094</c:v>
                </c:pt>
                <c:pt idx="2">
                  <c:v>113055346</c:v>
                </c:pt>
                <c:pt idx="3">
                  <c:v>125045394</c:v>
                </c:pt>
                <c:pt idx="4">
                  <c:v>118025439</c:v>
                </c:pt>
              </c:numCache>
            </c:numRef>
          </c:val>
          <c:smooth val="0"/>
          <c:extLst>
            <c:ext xmlns:c16="http://schemas.microsoft.com/office/drawing/2014/chart" uri="{C3380CC4-5D6E-409C-BE32-E72D297353CC}">
              <c16:uniqueId val="{00000002-A842-460A-A239-375DF7E16F19}"/>
            </c:ext>
          </c:extLst>
        </c:ser>
        <c:dLbls>
          <c:showLegendKey val="0"/>
          <c:showVal val="0"/>
          <c:showCatName val="0"/>
          <c:showSerName val="0"/>
          <c:showPercent val="0"/>
          <c:showBubbleSize val="0"/>
        </c:dLbls>
        <c:marker val="1"/>
        <c:smooth val="0"/>
        <c:axId val="272782992"/>
        <c:axId val="280278928"/>
      </c:lineChart>
      <c:lineChart>
        <c:grouping val="standard"/>
        <c:varyColors val="0"/>
        <c:ser>
          <c:idx val="3"/>
          <c:order val="3"/>
          <c:tx>
            <c:strRef>
              <c:f>'E&amp;W(Value)'!$B$6</c:f>
              <c:strCache>
                <c:ptCount val="1"/>
                <c:pt idx="0">
                  <c:v>Consumer</c:v>
                </c:pt>
              </c:strCache>
            </c:strRef>
          </c:tx>
          <c:spPr>
            <a:ln w="28575" cap="rnd">
              <a:solidFill>
                <a:srgbClr val="C00000"/>
              </a:solidFill>
              <a:round/>
            </a:ln>
            <a:effectLst/>
          </c:spPr>
          <c:marker>
            <c:symbol val="circle"/>
            <c:size val="5"/>
            <c:spPr>
              <a:noFill/>
              <a:ln w="9525">
                <a:noFill/>
              </a:ln>
              <a:effectLst/>
            </c:spPr>
          </c:marker>
          <c:cat>
            <c:strRef>
              <c:f>'E&amp;W(Value)'!$C$2:$G$2</c:f>
              <c:strCache>
                <c:ptCount val="5"/>
                <c:pt idx="0">
                  <c:v>Q4 2022</c:v>
                </c:pt>
                <c:pt idx="1">
                  <c:v>Q1 2023</c:v>
                </c:pt>
                <c:pt idx="2">
                  <c:v>Q2 2023</c:v>
                </c:pt>
                <c:pt idx="3">
                  <c:v>Q3 2023</c:v>
                </c:pt>
                <c:pt idx="4">
                  <c:v>Q4 2023</c:v>
                </c:pt>
              </c:strCache>
            </c:strRef>
          </c:cat>
          <c:val>
            <c:numRef>
              <c:f>'E&amp;W(Value)'!$C$6:$G$6</c:f>
              <c:numCache>
                <c:formatCode>"£"#,##0_);\("£"#,##0\)</c:formatCode>
                <c:ptCount val="5"/>
                <c:pt idx="0">
                  <c:v>303155632</c:v>
                </c:pt>
                <c:pt idx="1">
                  <c:v>359921757</c:v>
                </c:pt>
                <c:pt idx="2">
                  <c:v>363993493</c:v>
                </c:pt>
                <c:pt idx="3">
                  <c:v>391024555</c:v>
                </c:pt>
                <c:pt idx="4">
                  <c:v>348053808</c:v>
                </c:pt>
              </c:numCache>
            </c:numRef>
          </c:val>
          <c:smooth val="0"/>
          <c:extLst>
            <c:ext xmlns:c16="http://schemas.microsoft.com/office/drawing/2014/chart" uri="{C3380CC4-5D6E-409C-BE32-E72D297353CC}">
              <c16:uniqueId val="{00000003-A842-460A-A239-375DF7E16F19}"/>
            </c:ext>
          </c:extLst>
        </c:ser>
        <c:dLbls>
          <c:showLegendKey val="0"/>
          <c:showVal val="0"/>
          <c:showCatName val="0"/>
          <c:showSerName val="0"/>
          <c:showPercent val="0"/>
          <c:showBubbleSize val="0"/>
        </c:dLbls>
        <c:marker val="1"/>
        <c:smooth val="0"/>
        <c:axId val="191937024"/>
        <c:axId val="248703040"/>
      </c:lineChart>
      <c:catAx>
        <c:axId val="27278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278928"/>
        <c:crosses val="autoZero"/>
        <c:auto val="1"/>
        <c:lblAlgn val="ctr"/>
        <c:lblOffset val="100"/>
        <c:noMultiLvlLbl val="0"/>
      </c:catAx>
      <c:valAx>
        <c:axId val="280278928"/>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2782992"/>
        <c:crosses val="autoZero"/>
        <c:crossBetween val="between"/>
      </c:valAx>
      <c:valAx>
        <c:axId val="248703040"/>
        <c:scaling>
          <c:orientation val="minMax"/>
        </c:scaling>
        <c:delete val="0"/>
        <c:axPos val="r"/>
        <c:numFmt formatCode="&quot;£&quot;#,##0_);\(&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937024"/>
        <c:crosses val="max"/>
        <c:crossBetween val="between"/>
      </c:valAx>
      <c:catAx>
        <c:axId val="191937024"/>
        <c:scaling>
          <c:orientation val="minMax"/>
        </c:scaling>
        <c:delete val="1"/>
        <c:axPos val="b"/>
        <c:numFmt formatCode="General" sourceLinked="1"/>
        <c:majorTickMark val="out"/>
        <c:minorTickMark val="none"/>
        <c:tickLblPos val="nextTo"/>
        <c:crossAx val="248703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rgbClr val="EF7F46">
          <a:lumMod val="75000"/>
        </a:srgbClr>
      </a:solid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bg1">
                    <a:lumMod val="10000"/>
                  </a:schemeClr>
                </a:solidFill>
                <a:latin typeface="+mn-lt"/>
                <a:ea typeface="+mn-ea"/>
                <a:cs typeface="+mn-cs"/>
              </a:defRPr>
            </a:pPr>
            <a:r>
              <a:rPr lang="en-GB" sz="1100" b="1" i="0" baseline="0" dirty="0">
                <a:solidFill>
                  <a:schemeClr val="bg1">
                    <a:lumMod val="10000"/>
                  </a:schemeClr>
                </a:solidFill>
                <a:effectLst/>
              </a:rPr>
              <a:t>Average value of judgments in England and Wales </a:t>
            </a:r>
            <a:endParaRPr lang="en-GB" sz="1100" b="1" dirty="0">
              <a:solidFill>
                <a:schemeClr val="bg1">
                  <a:lumMod val="10000"/>
                </a:schemeClr>
              </a:solidFill>
              <a:effectLst/>
            </a:endParaRPr>
          </a:p>
        </c:rich>
      </c:tx>
      <c:layout>
        <c:manualLayout>
          <c:xMode val="edge"/>
          <c:yMode val="edge"/>
          <c:x val="0.19120346522105294"/>
          <c:y val="2.4783147459727387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bg1">
                  <a:lumMod val="10000"/>
                </a:schemeClr>
              </a:solidFill>
              <a:latin typeface="+mn-lt"/>
              <a:ea typeface="+mn-ea"/>
              <a:cs typeface="+mn-cs"/>
            </a:defRPr>
          </a:pPr>
          <a:endParaRPr lang="en-US"/>
        </a:p>
      </c:txPr>
    </c:title>
    <c:autoTitleDeleted val="0"/>
    <c:plotArea>
      <c:layout/>
      <c:lineChart>
        <c:grouping val="standard"/>
        <c:varyColors val="0"/>
        <c:ser>
          <c:idx val="0"/>
          <c:order val="0"/>
          <c:tx>
            <c:strRef>
              <c:f>'E&amp;W(Average_value)'!$B$2</c:f>
              <c:strCache>
                <c:ptCount val="1"/>
                <c:pt idx="0">
                  <c:v>Corporate</c:v>
                </c:pt>
              </c:strCache>
            </c:strRef>
          </c:tx>
          <c:spPr>
            <a:ln w="28575" cap="rnd">
              <a:solidFill>
                <a:schemeClr val="accent1"/>
              </a:solidFill>
              <a:round/>
            </a:ln>
            <a:effectLst/>
          </c:spPr>
          <c:marker>
            <c:symbol val="none"/>
          </c:marker>
          <c:cat>
            <c:strRef>
              <c:f>'E&amp;W(Average_value)'!$C$1:$G$1</c:f>
              <c:strCache>
                <c:ptCount val="5"/>
                <c:pt idx="0">
                  <c:v>Q4 2022</c:v>
                </c:pt>
                <c:pt idx="1">
                  <c:v>Q1 2023</c:v>
                </c:pt>
                <c:pt idx="2">
                  <c:v>Q2 2023</c:v>
                </c:pt>
                <c:pt idx="3">
                  <c:v>Q3 2023</c:v>
                </c:pt>
                <c:pt idx="4">
                  <c:v>Q4 2023</c:v>
                </c:pt>
              </c:strCache>
            </c:strRef>
          </c:cat>
          <c:val>
            <c:numRef>
              <c:f>'E&amp;W(Average_value)'!$C$2:$G$2</c:f>
              <c:numCache>
                <c:formatCode>"£"#,##0_);\("£"#,##0\)</c:formatCode>
                <c:ptCount val="5"/>
                <c:pt idx="0">
                  <c:v>3409.0844420645053</c:v>
                </c:pt>
                <c:pt idx="1">
                  <c:v>3806.1962126843773</c:v>
                </c:pt>
                <c:pt idx="2">
                  <c:v>3234.6491985654689</c:v>
                </c:pt>
                <c:pt idx="3">
                  <c:v>4584.9102472232171</c:v>
                </c:pt>
                <c:pt idx="4">
                  <c:v>4734.1146710837675</c:v>
                </c:pt>
              </c:numCache>
            </c:numRef>
          </c:val>
          <c:smooth val="0"/>
          <c:extLst>
            <c:ext xmlns:c16="http://schemas.microsoft.com/office/drawing/2014/chart" uri="{C3380CC4-5D6E-409C-BE32-E72D297353CC}">
              <c16:uniqueId val="{00000000-6E94-41C8-8590-C1E99FCFFC50}"/>
            </c:ext>
          </c:extLst>
        </c:ser>
        <c:ser>
          <c:idx val="1"/>
          <c:order val="1"/>
          <c:tx>
            <c:strRef>
              <c:f>'E&amp;W(Average_value)'!$B$3</c:f>
              <c:strCache>
                <c:ptCount val="1"/>
                <c:pt idx="0">
                  <c:v>Non-corporate</c:v>
                </c:pt>
              </c:strCache>
            </c:strRef>
          </c:tx>
          <c:spPr>
            <a:ln w="28575" cap="rnd">
              <a:solidFill>
                <a:srgbClr val="EF7F46">
                  <a:lumMod val="75000"/>
                </a:srgbClr>
              </a:solidFill>
              <a:round/>
            </a:ln>
            <a:effectLst/>
          </c:spPr>
          <c:marker>
            <c:symbol val="none"/>
          </c:marker>
          <c:cat>
            <c:strRef>
              <c:f>'E&amp;W(Average_value)'!$C$1:$G$1</c:f>
              <c:strCache>
                <c:ptCount val="5"/>
                <c:pt idx="0">
                  <c:v>Q4 2022</c:v>
                </c:pt>
                <c:pt idx="1">
                  <c:v>Q1 2023</c:v>
                </c:pt>
                <c:pt idx="2">
                  <c:v>Q2 2023</c:v>
                </c:pt>
                <c:pt idx="3">
                  <c:v>Q3 2023</c:v>
                </c:pt>
                <c:pt idx="4">
                  <c:v>Q4 2023</c:v>
                </c:pt>
              </c:strCache>
            </c:strRef>
          </c:cat>
          <c:val>
            <c:numRef>
              <c:f>'E&amp;W(Average_value)'!$C$3:$G$3</c:f>
              <c:numCache>
                <c:formatCode>"£"#,##0_);\("£"#,##0\)</c:formatCode>
                <c:ptCount val="5"/>
                <c:pt idx="0">
                  <c:v>3284.9853431045967</c:v>
                </c:pt>
                <c:pt idx="1">
                  <c:v>3224.1916458506798</c:v>
                </c:pt>
                <c:pt idx="2">
                  <c:v>4087.0458989229496</c:v>
                </c:pt>
                <c:pt idx="3">
                  <c:v>3428.6281566611219</c:v>
                </c:pt>
                <c:pt idx="4">
                  <c:v>3443.0914657481821</c:v>
                </c:pt>
              </c:numCache>
            </c:numRef>
          </c:val>
          <c:smooth val="0"/>
          <c:extLst>
            <c:ext xmlns:c16="http://schemas.microsoft.com/office/drawing/2014/chart" uri="{C3380CC4-5D6E-409C-BE32-E72D297353CC}">
              <c16:uniqueId val="{00000001-6E94-41C8-8590-C1E99FCFFC50}"/>
            </c:ext>
          </c:extLst>
        </c:ser>
        <c:ser>
          <c:idx val="2"/>
          <c:order val="2"/>
          <c:tx>
            <c:strRef>
              <c:f>'E&amp;W(Average_value)'!$B$4</c:f>
              <c:strCache>
                <c:ptCount val="1"/>
                <c:pt idx="0">
                  <c:v>Commercial </c:v>
                </c:pt>
              </c:strCache>
            </c:strRef>
          </c:tx>
          <c:spPr>
            <a:ln w="28575" cap="rnd">
              <a:solidFill>
                <a:srgbClr val="46EF7F">
                  <a:lumMod val="50000"/>
                </a:srgbClr>
              </a:solidFill>
              <a:round/>
            </a:ln>
            <a:effectLst/>
          </c:spPr>
          <c:marker>
            <c:symbol val="none"/>
          </c:marker>
          <c:cat>
            <c:strRef>
              <c:f>'E&amp;W(Average_value)'!$C$1:$G$1</c:f>
              <c:strCache>
                <c:ptCount val="5"/>
                <c:pt idx="0">
                  <c:v>Q4 2022</c:v>
                </c:pt>
                <c:pt idx="1">
                  <c:v>Q1 2023</c:v>
                </c:pt>
                <c:pt idx="2">
                  <c:v>Q2 2023</c:v>
                </c:pt>
                <c:pt idx="3">
                  <c:v>Q3 2023</c:v>
                </c:pt>
                <c:pt idx="4">
                  <c:v>Q4 2023</c:v>
                </c:pt>
              </c:strCache>
            </c:strRef>
          </c:cat>
          <c:val>
            <c:numRef>
              <c:f>'E&amp;W(Average_value)'!$C$4:$G$4</c:f>
              <c:numCache>
                <c:formatCode>"£"#,##0_);\("£"#,##0\)</c:formatCode>
                <c:ptCount val="5"/>
                <c:pt idx="0">
                  <c:v>3384.4785509065091</c:v>
                </c:pt>
                <c:pt idx="1">
                  <c:v>3678.1960628719671</c:v>
                </c:pt>
                <c:pt idx="2">
                  <c:v>3388.8476364617368</c:v>
                </c:pt>
                <c:pt idx="3">
                  <c:v>4320.7005286617605</c:v>
                </c:pt>
                <c:pt idx="4">
                  <c:v>4478.1241083624218</c:v>
                </c:pt>
              </c:numCache>
            </c:numRef>
          </c:val>
          <c:smooth val="0"/>
          <c:extLst>
            <c:ext xmlns:c16="http://schemas.microsoft.com/office/drawing/2014/chart" uri="{C3380CC4-5D6E-409C-BE32-E72D297353CC}">
              <c16:uniqueId val="{00000002-6E94-41C8-8590-C1E99FCFFC50}"/>
            </c:ext>
          </c:extLst>
        </c:ser>
        <c:ser>
          <c:idx val="3"/>
          <c:order val="3"/>
          <c:tx>
            <c:strRef>
              <c:f>'E&amp;W(Average_value)'!$B$5</c:f>
              <c:strCache>
                <c:ptCount val="1"/>
                <c:pt idx="0">
                  <c:v>Consumer</c:v>
                </c:pt>
              </c:strCache>
            </c:strRef>
          </c:tx>
          <c:spPr>
            <a:ln w="28575" cap="rnd">
              <a:solidFill>
                <a:srgbClr val="C00000"/>
              </a:solidFill>
              <a:round/>
            </a:ln>
            <a:effectLst/>
          </c:spPr>
          <c:marker>
            <c:symbol val="none"/>
          </c:marker>
          <c:cat>
            <c:strRef>
              <c:f>'E&amp;W(Average_value)'!$C$1:$G$1</c:f>
              <c:strCache>
                <c:ptCount val="5"/>
                <c:pt idx="0">
                  <c:v>Q4 2022</c:v>
                </c:pt>
                <c:pt idx="1">
                  <c:v>Q1 2023</c:v>
                </c:pt>
                <c:pt idx="2">
                  <c:v>Q2 2023</c:v>
                </c:pt>
                <c:pt idx="3">
                  <c:v>Q3 2023</c:v>
                </c:pt>
                <c:pt idx="4">
                  <c:v>Q4 2023</c:v>
                </c:pt>
              </c:strCache>
            </c:strRef>
          </c:cat>
          <c:val>
            <c:numRef>
              <c:f>'E&amp;W(Average_value)'!$C$5:$G$5</c:f>
              <c:numCache>
                <c:formatCode>"£"#,##0_);\("£"#,##0\)</c:formatCode>
                <c:ptCount val="5"/>
                <c:pt idx="0">
                  <c:v>1729.5900864921609</c:v>
                </c:pt>
                <c:pt idx="1">
                  <c:v>1611.3109834715183</c:v>
                </c:pt>
                <c:pt idx="2">
                  <c:v>1550.4391271382813</c:v>
                </c:pt>
                <c:pt idx="3">
                  <c:v>1744.3604264715723</c:v>
                </c:pt>
                <c:pt idx="4">
                  <c:v>1647.8025972550338</c:v>
                </c:pt>
              </c:numCache>
            </c:numRef>
          </c:val>
          <c:smooth val="0"/>
          <c:extLst>
            <c:ext xmlns:c16="http://schemas.microsoft.com/office/drawing/2014/chart" uri="{C3380CC4-5D6E-409C-BE32-E72D297353CC}">
              <c16:uniqueId val="{00000003-6E94-41C8-8590-C1E99FCFFC50}"/>
            </c:ext>
          </c:extLst>
        </c:ser>
        <c:dLbls>
          <c:showLegendKey val="0"/>
          <c:showVal val="0"/>
          <c:showCatName val="0"/>
          <c:showSerName val="0"/>
          <c:showPercent val="0"/>
          <c:showBubbleSize val="0"/>
        </c:dLbls>
        <c:smooth val="0"/>
        <c:axId val="822930368"/>
        <c:axId val="737966608"/>
      </c:lineChart>
      <c:catAx>
        <c:axId val="82293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7966608"/>
        <c:crosses val="autoZero"/>
        <c:auto val="1"/>
        <c:lblAlgn val="ctr"/>
        <c:lblOffset val="100"/>
        <c:noMultiLvlLbl val="0"/>
      </c:catAx>
      <c:valAx>
        <c:axId val="737966608"/>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293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rgbClr val="EF7F46">
          <a:lumMod val="75000"/>
        </a:srgbClr>
      </a:solid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commercial judgments in E&amp;W</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'E&amp;W(Amt_breakdown)'!$B$2</c:f>
              <c:strCache>
                <c:ptCount val="1"/>
                <c:pt idx="0">
                  <c:v>&lt;100</c:v>
                </c:pt>
              </c:strCache>
            </c:strRef>
          </c:tx>
          <c:spPr>
            <a:solidFill>
              <a:schemeClr val="accent1"/>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'E&amp;W(Amt_breakdown)'!$C$2:$G$2</c:f>
              <c:numCache>
                <c:formatCode>0.00%</c:formatCode>
                <c:ptCount val="5"/>
                <c:pt idx="0">
                  <c:v>3.8269159756957266E-3</c:v>
                </c:pt>
                <c:pt idx="1">
                  <c:v>4.5734552921411235E-3</c:v>
                </c:pt>
                <c:pt idx="2">
                  <c:v>3.7055035840116634E-3</c:v>
                </c:pt>
                <c:pt idx="3">
                  <c:v>4.234895539243365E-3</c:v>
                </c:pt>
                <c:pt idx="4">
                  <c:v>4.2308737336490317E-3</c:v>
                </c:pt>
              </c:numCache>
            </c:numRef>
          </c:val>
          <c:extLst>
            <c:ext xmlns:c16="http://schemas.microsoft.com/office/drawing/2014/chart" uri="{C3380CC4-5D6E-409C-BE32-E72D297353CC}">
              <c16:uniqueId val="{00000000-8B68-4BC2-991F-58EC2409B067}"/>
            </c:ext>
          </c:extLst>
        </c:ser>
        <c:ser>
          <c:idx val="1"/>
          <c:order val="1"/>
          <c:tx>
            <c:strRef>
              <c:f>'E&amp;W(Amt_breakdown)'!$B$3</c:f>
              <c:strCache>
                <c:ptCount val="1"/>
                <c:pt idx="0">
                  <c:v>100-500</c:v>
                </c:pt>
              </c:strCache>
            </c:strRef>
          </c:tx>
          <c:spPr>
            <a:solidFill>
              <a:schemeClr val="accent2"/>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'E&amp;W(Amt_breakdown)'!$C$3:$G$3</c:f>
              <c:numCache>
                <c:formatCode>0.00%</c:formatCode>
                <c:ptCount val="5"/>
                <c:pt idx="0">
                  <c:v>0.33837993890362217</c:v>
                </c:pt>
                <c:pt idx="1">
                  <c:v>0.27795407877543399</c:v>
                </c:pt>
                <c:pt idx="2">
                  <c:v>0.34868181265945813</c:v>
                </c:pt>
                <c:pt idx="3">
                  <c:v>0.14723320158102768</c:v>
                </c:pt>
                <c:pt idx="4">
                  <c:v>0.13802740364088034</c:v>
                </c:pt>
              </c:numCache>
            </c:numRef>
          </c:val>
          <c:extLst>
            <c:ext xmlns:c16="http://schemas.microsoft.com/office/drawing/2014/chart" uri="{C3380CC4-5D6E-409C-BE32-E72D297353CC}">
              <c16:uniqueId val="{00000001-8B68-4BC2-991F-58EC2409B067}"/>
            </c:ext>
          </c:extLst>
        </c:ser>
        <c:ser>
          <c:idx val="2"/>
          <c:order val="2"/>
          <c:tx>
            <c:strRef>
              <c:f>'E&amp;W(Amt_breakdown)'!$B$4</c:f>
              <c:strCache>
                <c:ptCount val="1"/>
                <c:pt idx="0">
                  <c:v>500-1000</c:v>
                </c:pt>
              </c:strCache>
            </c:strRef>
          </c:tx>
          <c:spPr>
            <a:solidFill>
              <a:schemeClr val="accent3"/>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'E&amp;W(Amt_breakdown)'!$C$4:$G$4</c:f>
              <c:numCache>
                <c:formatCode>0.00%</c:formatCode>
                <c:ptCount val="5"/>
                <c:pt idx="0">
                  <c:v>0.18345698076471181</c:v>
                </c:pt>
                <c:pt idx="1">
                  <c:v>0.18701387592558025</c:v>
                </c:pt>
                <c:pt idx="2">
                  <c:v>0.19511602478435183</c:v>
                </c:pt>
                <c:pt idx="3">
                  <c:v>0.22822557876905702</c:v>
                </c:pt>
                <c:pt idx="4">
                  <c:v>0.21406668478049917</c:v>
                </c:pt>
              </c:numCache>
            </c:numRef>
          </c:val>
          <c:extLst>
            <c:ext xmlns:c16="http://schemas.microsoft.com/office/drawing/2014/chart" uri="{C3380CC4-5D6E-409C-BE32-E72D297353CC}">
              <c16:uniqueId val="{00000002-8B68-4BC2-991F-58EC2409B067}"/>
            </c:ext>
          </c:extLst>
        </c:ser>
        <c:ser>
          <c:idx val="3"/>
          <c:order val="3"/>
          <c:tx>
            <c:strRef>
              <c:f>'E&amp;W(Amt_breakdown)'!$B$5</c:f>
              <c:strCache>
                <c:ptCount val="1"/>
                <c:pt idx="0">
                  <c:v>1000-1500</c:v>
                </c:pt>
              </c:strCache>
            </c:strRef>
          </c:tx>
          <c:spPr>
            <a:solidFill>
              <a:schemeClr val="accent4"/>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'E&amp;W(Amt_breakdown)'!$C$5:$G$5</c:f>
              <c:numCache>
                <c:formatCode>0.00%</c:formatCode>
                <c:ptCount val="5"/>
                <c:pt idx="0">
                  <c:v>8.6944845412736241E-2</c:v>
                </c:pt>
                <c:pt idx="1">
                  <c:v>9.8438180573704182E-2</c:v>
                </c:pt>
                <c:pt idx="2">
                  <c:v>7.7633337383064022E-2</c:v>
                </c:pt>
                <c:pt idx="3">
                  <c:v>0.10128458498023715</c:v>
                </c:pt>
                <c:pt idx="4">
                  <c:v>9.4243682800916037E-2</c:v>
                </c:pt>
              </c:numCache>
            </c:numRef>
          </c:val>
          <c:extLst>
            <c:ext xmlns:c16="http://schemas.microsoft.com/office/drawing/2014/chart" uri="{C3380CC4-5D6E-409C-BE32-E72D297353CC}">
              <c16:uniqueId val="{00000003-8B68-4BC2-991F-58EC2409B067}"/>
            </c:ext>
          </c:extLst>
        </c:ser>
        <c:ser>
          <c:idx val="4"/>
          <c:order val="4"/>
          <c:tx>
            <c:strRef>
              <c:f>'E&amp;W(Amt_breakdown)'!$B$6</c:f>
              <c:strCache>
                <c:ptCount val="1"/>
                <c:pt idx="0">
                  <c:v>1500-2000</c:v>
                </c:pt>
              </c:strCache>
            </c:strRef>
          </c:tx>
          <c:spPr>
            <a:solidFill>
              <a:schemeClr val="accent5"/>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'E&amp;W(Amt_breakdown)'!$C$6:$G$6</c:f>
              <c:numCache>
                <c:formatCode>0.00%</c:formatCode>
                <c:ptCount val="5"/>
                <c:pt idx="0">
                  <c:v>8.2043707408775049E-2</c:v>
                </c:pt>
                <c:pt idx="1">
                  <c:v>8.1326613154128549E-2</c:v>
                </c:pt>
                <c:pt idx="2">
                  <c:v>8.3434576600656063E-2</c:v>
                </c:pt>
                <c:pt idx="3">
                  <c:v>0.10749576510446075</c:v>
                </c:pt>
                <c:pt idx="4">
                  <c:v>0.10786787253037301</c:v>
                </c:pt>
              </c:numCache>
            </c:numRef>
          </c:val>
          <c:extLst>
            <c:ext xmlns:c16="http://schemas.microsoft.com/office/drawing/2014/chart" uri="{C3380CC4-5D6E-409C-BE32-E72D297353CC}">
              <c16:uniqueId val="{00000004-8B68-4BC2-991F-58EC2409B067}"/>
            </c:ext>
          </c:extLst>
        </c:ser>
        <c:ser>
          <c:idx val="5"/>
          <c:order val="5"/>
          <c:tx>
            <c:strRef>
              <c:f>'E&amp;W(Amt_breakdown)'!$B$7</c:f>
              <c:strCache>
                <c:ptCount val="1"/>
                <c:pt idx="0">
                  <c:v>2000-3000</c:v>
                </c:pt>
              </c:strCache>
            </c:strRef>
          </c:tx>
          <c:spPr>
            <a:solidFill>
              <a:schemeClr val="accent6"/>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'E&amp;W(Amt_breakdown)'!$C$7:$G$7</c:f>
              <c:numCache>
                <c:formatCode>0.00%</c:formatCode>
                <c:ptCount val="5"/>
                <c:pt idx="0">
                  <c:v>7.7847527610863068E-2</c:v>
                </c:pt>
                <c:pt idx="1">
                  <c:v>8.9789061041627774E-2</c:v>
                </c:pt>
                <c:pt idx="2">
                  <c:v>7.4869396185153689E-2</c:v>
                </c:pt>
                <c:pt idx="3">
                  <c:v>0.10177865612648221</c:v>
                </c:pt>
                <c:pt idx="4">
                  <c:v>0.10790668788572759</c:v>
                </c:pt>
              </c:numCache>
            </c:numRef>
          </c:val>
          <c:extLst>
            <c:ext xmlns:c16="http://schemas.microsoft.com/office/drawing/2014/chart" uri="{C3380CC4-5D6E-409C-BE32-E72D297353CC}">
              <c16:uniqueId val="{00000005-8B68-4BC2-991F-58EC2409B067}"/>
            </c:ext>
          </c:extLst>
        </c:ser>
        <c:ser>
          <c:idx val="6"/>
          <c:order val="6"/>
          <c:tx>
            <c:strRef>
              <c:f>'E&amp;W(Amt_breakdown)'!$B$8</c:f>
              <c:strCache>
                <c:ptCount val="1"/>
                <c:pt idx="0">
                  <c:v>3000+</c:v>
                </c:pt>
              </c:strCache>
            </c:strRef>
          </c:tx>
          <c:spPr>
            <a:solidFill>
              <a:schemeClr val="accent1">
                <a:lumMod val="60000"/>
              </a:schemeClr>
            </a:solidFill>
            <a:ln>
              <a:noFill/>
            </a:ln>
            <a:effectLst/>
          </c:spPr>
          <c:invertIfNegative val="0"/>
          <c:cat>
            <c:strRef>
              <c:f>'E&amp;W(Amt_breakdown)'!$C$1:$G$1</c:f>
              <c:strCache>
                <c:ptCount val="5"/>
                <c:pt idx="0">
                  <c:v>Q4 2022</c:v>
                </c:pt>
                <c:pt idx="1">
                  <c:v>Q1 2023</c:v>
                </c:pt>
                <c:pt idx="2">
                  <c:v>Q2 2023</c:v>
                </c:pt>
                <c:pt idx="3">
                  <c:v>Q3 2023</c:v>
                </c:pt>
                <c:pt idx="4">
                  <c:v>Q4 2023</c:v>
                </c:pt>
              </c:strCache>
            </c:strRef>
          </c:cat>
          <c:val>
            <c:numRef>
              <c:f>'E&amp;W(Amt_breakdown)'!$C$8:$G$8</c:f>
              <c:numCache>
                <c:formatCode>0.00%</c:formatCode>
                <c:ptCount val="5"/>
                <c:pt idx="0">
                  <c:v>0.22750008392359597</c:v>
                </c:pt>
                <c:pt idx="1">
                  <c:v>0.26090473523738411</c:v>
                </c:pt>
                <c:pt idx="2">
                  <c:v>0.21655934880330457</c:v>
                </c:pt>
                <c:pt idx="3">
                  <c:v>0.30974731789949184</c:v>
                </c:pt>
                <c:pt idx="4">
                  <c:v>0.33365679462795483</c:v>
                </c:pt>
              </c:numCache>
            </c:numRef>
          </c:val>
          <c:extLst>
            <c:ext xmlns:c16="http://schemas.microsoft.com/office/drawing/2014/chart" uri="{C3380CC4-5D6E-409C-BE32-E72D297353CC}">
              <c16:uniqueId val="{00000006-8B68-4BC2-991F-58EC2409B067}"/>
            </c:ext>
          </c:extLst>
        </c:ser>
        <c:dLbls>
          <c:showLegendKey val="0"/>
          <c:showVal val="0"/>
          <c:showCatName val="0"/>
          <c:showSerName val="0"/>
          <c:showPercent val="0"/>
          <c:showBubbleSize val="0"/>
        </c:dLbls>
        <c:gapWidth val="150"/>
        <c:overlap val="100"/>
        <c:axId val="272819184"/>
        <c:axId val="6554992"/>
      </c:barChart>
      <c:catAx>
        <c:axId val="27281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4992"/>
        <c:crosses val="autoZero"/>
        <c:auto val="1"/>
        <c:lblAlgn val="ctr"/>
        <c:lblOffset val="100"/>
        <c:noMultiLvlLbl val="0"/>
      </c:catAx>
      <c:valAx>
        <c:axId val="655499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281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a:solidFill>
        <a:srgbClr val="EF7F46">
          <a:lumMod val="75000"/>
        </a:srgbClr>
      </a:solid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consumer judgments in E&amp;W</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'E&amp;W(Amt_breakdown)'!$K$2</c:f>
              <c:strCache>
                <c:ptCount val="1"/>
                <c:pt idx="0">
                  <c:v>&lt;100</c:v>
                </c:pt>
              </c:strCache>
            </c:strRef>
          </c:tx>
          <c:spPr>
            <a:solidFill>
              <a:schemeClr val="accent1"/>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'E&amp;W(Amt_breakdown)'!$L$2:$P$2</c:f>
              <c:numCache>
                <c:formatCode>0.00%</c:formatCode>
                <c:ptCount val="5"/>
                <c:pt idx="0">
                  <c:v>1.2487326509219427E-3</c:v>
                </c:pt>
                <c:pt idx="1">
                  <c:v>1.127811102873447E-3</c:v>
                </c:pt>
                <c:pt idx="2">
                  <c:v>9.5681517235487589E-4</c:v>
                </c:pt>
                <c:pt idx="3">
                  <c:v>1.0216106498429497E-3</c:v>
                </c:pt>
                <c:pt idx="4">
                  <c:v>8.4649039376070003E-4</c:v>
                </c:pt>
              </c:numCache>
            </c:numRef>
          </c:val>
          <c:extLst>
            <c:ext xmlns:c16="http://schemas.microsoft.com/office/drawing/2014/chart" uri="{C3380CC4-5D6E-409C-BE32-E72D297353CC}">
              <c16:uniqueId val="{00000000-7DAE-4D99-9F1E-6F31C6A5F042}"/>
            </c:ext>
          </c:extLst>
        </c:ser>
        <c:ser>
          <c:idx val="1"/>
          <c:order val="1"/>
          <c:tx>
            <c:strRef>
              <c:f>'E&amp;W(Amt_breakdown)'!$K$3</c:f>
              <c:strCache>
                <c:ptCount val="1"/>
                <c:pt idx="0">
                  <c:v>100-500</c:v>
                </c:pt>
              </c:strCache>
            </c:strRef>
          </c:tx>
          <c:spPr>
            <a:solidFill>
              <a:schemeClr val="accent2"/>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'E&amp;W(Amt_breakdown)'!$L$3:$P$3</c:f>
              <c:numCache>
                <c:formatCode>0.00%</c:formatCode>
                <c:ptCount val="5"/>
                <c:pt idx="0">
                  <c:v>0.40558034563545026</c:v>
                </c:pt>
                <c:pt idx="1">
                  <c:v>0.43453977668441507</c:v>
                </c:pt>
                <c:pt idx="2">
                  <c:v>0.45043355687497333</c:v>
                </c:pt>
                <c:pt idx="3">
                  <c:v>0.40634115522656905</c:v>
                </c:pt>
                <c:pt idx="4">
                  <c:v>0.45740441316340119</c:v>
                </c:pt>
              </c:numCache>
            </c:numRef>
          </c:val>
          <c:extLst>
            <c:ext xmlns:c16="http://schemas.microsoft.com/office/drawing/2014/chart" uri="{C3380CC4-5D6E-409C-BE32-E72D297353CC}">
              <c16:uniqueId val="{00000001-7DAE-4D99-9F1E-6F31C6A5F042}"/>
            </c:ext>
          </c:extLst>
        </c:ser>
        <c:ser>
          <c:idx val="2"/>
          <c:order val="2"/>
          <c:tx>
            <c:strRef>
              <c:f>'E&amp;W(Amt_breakdown)'!$K$4</c:f>
              <c:strCache>
                <c:ptCount val="1"/>
                <c:pt idx="0">
                  <c:v>500-1000</c:v>
                </c:pt>
              </c:strCache>
            </c:strRef>
          </c:tx>
          <c:spPr>
            <a:solidFill>
              <a:schemeClr val="accent3"/>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'E&amp;W(Amt_breakdown)'!$L$4:$P$4</c:f>
              <c:numCache>
                <c:formatCode>0.00%</c:formatCode>
                <c:ptCount val="5"/>
                <c:pt idx="0">
                  <c:v>0.20666525372758152</c:v>
                </c:pt>
                <c:pt idx="1">
                  <c:v>0.20252072521399206</c:v>
                </c:pt>
                <c:pt idx="2">
                  <c:v>0.19179872709410106</c:v>
                </c:pt>
                <c:pt idx="3">
                  <c:v>0.19161920807251642</c:v>
                </c:pt>
                <c:pt idx="4">
                  <c:v>0.19095967281719611</c:v>
                </c:pt>
              </c:numCache>
            </c:numRef>
          </c:val>
          <c:extLst>
            <c:ext xmlns:c16="http://schemas.microsoft.com/office/drawing/2014/chart" uri="{C3380CC4-5D6E-409C-BE32-E72D297353CC}">
              <c16:uniqueId val="{00000002-7DAE-4D99-9F1E-6F31C6A5F042}"/>
            </c:ext>
          </c:extLst>
        </c:ser>
        <c:ser>
          <c:idx val="3"/>
          <c:order val="3"/>
          <c:tx>
            <c:strRef>
              <c:f>'E&amp;W(Amt_breakdown)'!$K$5</c:f>
              <c:strCache>
                <c:ptCount val="1"/>
                <c:pt idx="0">
                  <c:v>1000-1500</c:v>
                </c:pt>
              </c:strCache>
            </c:strRef>
          </c:tx>
          <c:spPr>
            <a:solidFill>
              <a:schemeClr val="accent4"/>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'E&amp;W(Amt_breakdown)'!$L$5:$P$5</c:f>
              <c:numCache>
                <c:formatCode>0.00%</c:formatCode>
                <c:ptCount val="5"/>
                <c:pt idx="0">
                  <c:v>0.11751834434089256</c:v>
                </c:pt>
                <c:pt idx="1">
                  <c:v>0.11398081373143717</c:v>
                </c:pt>
                <c:pt idx="2">
                  <c:v>0.1097475545683653</c:v>
                </c:pt>
                <c:pt idx="3">
                  <c:v>0.12412121320745417</c:v>
                </c:pt>
                <c:pt idx="4">
                  <c:v>0.10508369792657409</c:v>
                </c:pt>
              </c:numCache>
            </c:numRef>
          </c:val>
          <c:extLst>
            <c:ext xmlns:c16="http://schemas.microsoft.com/office/drawing/2014/chart" uri="{C3380CC4-5D6E-409C-BE32-E72D297353CC}">
              <c16:uniqueId val="{00000003-7DAE-4D99-9F1E-6F31C6A5F042}"/>
            </c:ext>
          </c:extLst>
        </c:ser>
        <c:ser>
          <c:idx val="4"/>
          <c:order val="4"/>
          <c:tx>
            <c:strRef>
              <c:f>'E&amp;W(Amt_breakdown)'!$K$6</c:f>
              <c:strCache>
                <c:ptCount val="1"/>
                <c:pt idx="0">
                  <c:v>1500-2000</c:v>
                </c:pt>
              </c:strCache>
            </c:strRef>
          </c:tx>
          <c:spPr>
            <a:solidFill>
              <a:schemeClr val="accent5"/>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'E&amp;W(Amt_breakdown)'!$L$6:$P$6</c:f>
              <c:numCache>
                <c:formatCode>0.00%</c:formatCode>
                <c:ptCount val="5"/>
                <c:pt idx="0">
                  <c:v>6.9264565206184084E-2</c:v>
                </c:pt>
                <c:pt idx="1">
                  <c:v>6.6707106108602365E-2</c:v>
                </c:pt>
                <c:pt idx="2">
                  <c:v>6.6041604374012214E-2</c:v>
                </c:pt>
                <c:pt idx="3">
                  <c:v>7.60786281740502E-2</c:v>
                </c:pt>
                <c:pt idx="4">
                  <c:v>6.6088073045463186E-2</c:v>
                </c:pt>
              </c:numCache>
            </c:numRef>
          </c:val>
          <c:extLst>
            <c:ext xmlns:c16="http://schemas.microsoft.com/office/drawing/2014/chart" uri="{C3380CC4-5D6E-409C-BE32-E72D297353CC}">
              <c16:uniqueId val="{00000004-7DAE-4D99-9F1E-6F31C6A5F042}"/>
            </c:ext>
          </c:extLst>
        </c:ser>
        <c:ser>
          <c:idx val="5"/>
          <c:order val="5"/>
          <c:tx>
            <c:strRef>
              <c:f>'E&amp;W(Amt_breakdown)'!$K$7</c:f>
              <c:strCache>
                <c:ptCount val="1"/>
                <c:pt idx="0">
                  <c:v>2000-3000</c:v>
                </c:pt>
              </c:strCache>
            </c:strRef>
          </c:tx>
          <c:spPr>
            <a:solidFill>
              <a:schemeClr val="accent6"/>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'E&amp;W(Amt_breakdown)'!$L$7:$P$7</c:f>
              <c:numCache>
                <c:formatCode>0.00%</c:formatCode>
                <c:ptCount val="5"/>
                <c:pt idx="0">
                  <c:v>8.0571896641596544E-2</c:v>
                </c:pt>
                <c:pt idx="1">
                  <c:v>7.5149962930511557E-2</c:v>
                </c:pt>
                <c:pt idx="2">
                  <c:v>7.3478279441288277E-2</c:v>
                </c:pt>
                <c:pt idx="3">
                  <c:v>8.0756529570699495E-2</c:v>
                </c:pt>
                <c:pt idx="4">
                  <c:v>7.3668442077230362E-2</c:v>
                </c:pt>
              </c:numCache>
            </c:numRef>
          </c:val>
          <c:extLst>
            <c:ext xmlns:c16="http://schemas.microsoft.com/office/drawing/2014/chart" uri="{C3380CC4-5D6E-409C-BE32-E72D297353CC}">
              <c16:uniqueId val="{00000005-7DAE-4D99-9F1E-6F31C6A5F042}"/>
            </c:ext>
          </c:extLst>
        </c:ser>
        <c:ser>
          <c:idx val="6"/>
          <c:order val="6"/>
          <c:tx>
            <c:strRef>
              <c:f>'E&amp;W(Amt_breakdown)'!$K$8</c:f>
              <c:strCache>
                <c:ptCount val="1"/>
                <c:pt idx="0">
                  <c:v>3000+</c:v>
                </c:pt>
              </c:strCache>
            </c:strRef>
          </c:tx>
          <c:spPr>
            <a:solidFill>
              <a:schemeClr val="accent1">
                <a:lumMod val="60000"/>
              </a:schemeClr>
            </a:solidFill>
            <a:ln>
              <a:noFill/>
            </a:ln>
            <a:effectLst/>
          </c:spPr>
          <c:invertIfNegative val="0"/>
          <c:cat>
            <c:strRef>
              <c:f>'E&amp;W(Amt_breakdown)'!$L$1:$P$1</c:f>
              <c:strCache>
                <c:ptCount val="5"/>
                <c:pt idx="0">
                  <c:v>Q4 2022</c:v>
                </c:pt>
                <c:pt idx="1">
                  <c:v>Q1 2023</c:v>
                </c:pt>
                <c:pt idx="2">
                  <c:v>Q2 2023</c:v>
                </c:pt>
                <c:pt idx="3">
                  <c:v>Q3 2023</c:v>
                </c:pt>
                <c:pt idx="4">
                  <c:v>Q4 2023</c:v>
                </c:pt>
              </c:strCache>
            </c:strRef>
          </c:cat>
          <c:val>
            <c:numRef>
              <c:f>'E&amp;W(Amt_breakdown)'!$L$8:$P$8</c:f>
              <c:numCache>
                <c:formatCode>0.00%</c:formatCode>
                <c:ptCount val="5"/>
                <c:pt idx="0">
                  <c:v>0.11915086179737308</c:v>
                </c:pt>
                <c:pt idx="1">
                  <c:v>0.10597380422816832</c:v>
                </c:pt>
                <c:pt idx="2">
                  <c:v>0.10754346247490496</c:v>
                </c:pt>
                <c:pt idx="3">
                  <c:v>0.12006165509886771</c:v>
                </c:pt>
                <c:pt idx="4">
                  <c:v>0.10594921057637435</c:v>
                </c:pt>
              </c:numCache>
            </c:numRef>
          </c:val>
          <c:extLst>
            <c:ext xmlns:c16="http://schemas.microsoft.com/office/drawing/2014/chart" uri="{C3380CC4-5D6E-409C-BE32-E72D297353CC}">
              <c16:uniqueId val="{00000006-7DAE-4D99-9F1E-6F31C6A5F042}"/>
            </c:ext>
          </c:extLst>
        </c:ser>
        <c:dLbls>
          <c:showLegendKey val="0"/>
          <c:showVal val="0"/>
          <c:showCatName val="0"/>
          <c:showSerName val="0"/>
          <c:showPercent val="0"/>
          <c:showBubbleSize val="0"/>
        </c:dLbls>
        <c:gapWidth val="150"/>
        <c:overlap val="100"/>
        <c:axId val="823095776"/>
        <c:axId val="188432768"/>
      </c:barChart>
      <c:catAx>
        <c:axId val="82309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432768"/>
        <c:crosses val="autoZero"/>
        <c:auto val="1"/>
        <c:lblAlgn val="ctr"/>
        <c:lblOffset val="100"/>
        <c:noMultiLvlLbl val="0"/>
      </c:catAx>
      <c:valAx>
        <c:axId val="18843276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309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a:solidFill>
        <a:srgbClr val="EF7F46">
          <a:lumMod val="75000"/>
        </a:srgbClr>
      </a:solid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b="1" i="0" u="none" strike="noStrike" kern="1200" spc="0" baseline="0" dirty="0">
                <a:solidFill>
                  <a:schemeClr val="tx1"/>
                </a:solidFill>
                <a:effectLst/>
                <a:latin typeface="+mn-lt"/>
                <a:ea typeface="+mn-ea"/>
                <a:cs typeface="+mn-cs"/>
              </a:rPr>
              <a:t>Number of Scottish decrees by type of court</a:t>
            </a:r>
          </a:p>
        </c:rich>
      </c:tx>
      <c:layout>
        <c:manualLayout>
          <c:xMode val="edge"/>
          <c:yMode val="edge"/>
          <c:x val="0.20148600174978126"/>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'Scot(court_type)'!$A$2</c:f>
              <c:strCache>
                <c:ptCount val="1"/>
                <c:pt idx="0">
                  <c:v>Scotland Small Claims Commercial</c:v>
                </c:pt>
              </c:strCache>
            </c:strRef>
          </c:tx>
          <c:spPr>
            <a:ln w="28575" cap="rnd">
              <a:solidFill>
                <a:srgbClr val="EFD346">
                  <a:lumMod val="75000"/>
                </a:srgbClr>
              </a:solidFill>
              <a:round/>
            </a:ln>
            <a:effectLst/>
          </c:spPr>
          <c:marker>
            <c:symbol val="none"/>
          </c:marker>
          <c:cat>
            <c:strRef>
              <c:f>'Scot(court_type)'!$B$1:$F$1</c:f>
              <c:strCache>
                <c:ptCount val="5"/>
                <c:pt idx="0">
                  <c:v>Q4 2022</c:v>
                </c:pt>
                <c:pt idx="1">
                  <c:v>Q1 2023</c:v>
                </c:pt>
                <c:pt idx="2">
                  <c:v>Q2 2023</c:v>
                </c:pt>
                <c:pt idx="3">
                  <c:v>Q3 2023</c:v>
                </c:pt>
                <c:pt idx="4">
                  <c:v>Q4 2023</c:v>
                </c:pt>
              </c:strCache>
            </c:strRef>
          </c:cat>
          <c:val>
            <c:numRef>
              <c:f>'Scot(court_type)'!$B$2:$F$2</c:f>
              <c:numCache>
                <c:formatCode>#,##0</c:formatCode>
                <c:ptCount val="5"/>
                <c:pt idx="0">
                  <c:v>1084</c:v>
                </c:pt>
                <c:pt idx="1">
                  <c:v>912</c:v>
                </c:pt>
                <c:pt idx="2">
                  <c:v>796</c:v>
                </c:pt>
                <c:pt idx="3">
                  <c:v>738</c:v>
                </c:pt>
                <c:pt idx="4">
                  <c:v>620</c:v>
                </c:pt>
              </c:numCache>
            </c:numRef>
          </c:val>
          <c:smooth val="0"/>
          <c:extLst>
            <c:ext xmlns:c16="http://schemas.microsoft.com/office/drawing/2014/chart" uri="{C3380CC4-5D6E-409C-BE32-E72D297353CC}">
              <c16:uniqueId val="{00000000-A201-44B9-99BE-EB811C0123B3}"/>
            </c:ext>
          </c:extLst>
        </c:ser>
        <c:dLbls>
          <c:showLegendKey val="0"/>
          <c:showVal val="0"/>
          <c:showCatName val="0"/>
          <c:showSerName val="0"/>
          <c:showPercent val="0"/>
          <c:showBubbleSize val="0"/>
        </c:dLbls>
        <c:marker val="1"/>
        <c:smooth val="0"/>
        <c:axId val="1913978000"/>
        <c:axId val="1490678592"/>
        <c:extLst>
          <c:ext xmlns:c15="http://schemas.microsoft.com/office/drawing/2012/chart" uri="{02D57815-91ED-43cb-92C2-25804820EDAC}">
            <c15:filteredLineSeries>
              <c15:ser>
                <c:idx val="2"/>
                <c:order val="2"/>
                <c:tx>
                  <c:strRef>
                    <c:extLst>
                      <c:ext uri="{02D57815-91ED-43cb-92C2-25804820EDAC}">
                        <c15:formulaRef>
                          <c15:sqref>'Scot(court_type)'!$A$4</c15:sqref>
                        </c15:formulaRef>
                      </c:ext>
                    </c:extLst>
                    <c:strCache>
                      <c:ptCount val="1"/>
                      <c:pt idx="0">
                        <c:v>Scotland Ordinary Causes Commercial </c:v>
                      </c:pt>
                    </c:strCache>
                  </c:strRef>
                </c:tx>
                <c:spPr>
                  <a:ln w="28575" cap="rnd">
                    <a:solidFill>
                      <a:schemeClr val="accent3"/>
                    </a:solidFill>
                    <a:round/>
                  </a:ln>
                  <a:effectLst/>
                </c:spPr>
                <c:marker>
                  <c:symbol val="none"/>
                </c:marker>
                <c:cat>
                  <c:strRef>
                    <c:extLst>
                      <c:ext uri="{02D57815-91ED-43cb-92C2-25804820EDAC}">
                        <c15:formulaRef>
                          <c15:sqref>'Scot(court_type)'!$B$1:$F$1</c15:sqref>
                        </c15:formulaRef>
                      </c:ext>
                    </c:extLst>
                    <c:strCache>
                      <c:ptCount val="5"/>
                      <c:pt idx="0">
                        <c:v>Q4 2022</c:v>
                      </c:pt>
                      <c:pt idx="1">
                        <c:v>Q1 2023</c:v>
                      </c:pt>
                      <c:pt idx="2">
                        <c:v>Q2 2023</c:v>
                      </c:pt>
                      <c:pt idx="3">
                        <c:v>Q3 2023</c:v>
                      </c:pt>
                      <c:pt idx="4">
                        <c:v>Q4 2023</c:v>
                      </c:pt>
                    </c:strCache>
                  </c:strRef>
                </c:cat>
                <c:val>
                  <c:numRef>
                    <c:extLst>
                      <c:ext uri="{02D57815-91ED-43cb-92C2-25804820EDAC}">
                        <c15:formulaRef>
                          <c15:sqref>'Scot(court_type)'!$B$4:$F$4</c15:sqref>
                        </c15:formulaRef>
                      </c:ext>
                    </c:extLst>
                    <c:numCache>
                      <c:formatCode>General</c:formatCode>
                      <c:ptCount val="5"/>
                    </c:numCache>
                  </c:numRef>
                </c:val>
                <c:smooth val="0"/>
                <c:extLst>
                  <c:ext xmlns:c16="http://schemas.microsoft.com/office/drawing/2014/chart" uri="{C3380CC4-5D6E-409C-BE32-E72D297353CC}">
                    <c16:uniqueId val="{00000002-A201-44B9-99BE-EB811C0123B3}"/>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'Scot(court_type)'!$A$5</c15:sqref>
                        </c15:formulaRef>
                      </c:ext>
                    </c:extLst>
                    <c:strCache>
                      <c:ptCount val="1"/>
                      <c:pt idx="0">
                        <c:v>Scotland Ordinary Causes Consumer</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'Scot(court_type)'!$B$1:$F$1</c15:sqref>
                        </c15:formulaRef>
                      </c:ext>
                    </c:extLst>
                    <c:strCache>
                      <c:ptCount val="5"/>
                      <c:pt idx="0">
                        <c:v>Q4 2022</c:v>
                      </c:pt>
                      <c:pt idx="1">
                        <c:v>Q1 2023</c:v>
                      </c:pt>
                      <c:pt idx="2">
                        <c:v>Q2 2023</c:v>
                      </c:pt>
                      <c:pt idx="3">
                        <c:v>Q3 2023</c:v>
                      </c:pt>
                      <c:pt idx="4">
                        <c:v>Q4 2023</c:v>
                      </c:pt>
                    </c:strCache>
                  </c:strRef>
                </c:cat>
                <c:val>
                  <c:numRef>
                    <c:extLst xmlns:c15="http://schemas.microsoft.com/office/drawing/2012/chart">
                      <c:ext xmlns:c15="http://schemas.microsoft.com/office/drawing/2012/chart" uri="{02D57815-91ED-43cb-92C2-25804820EDAC}">
                        <c15:formulaRef>
                          <c15:sqref>'Scot(court_type)'!$B$5:$F$5</c15:sqref>
                        </c15:formulaRef>
                      </c:ext>
                    </c:extLst>
                    <c:numCache>
                      <c:formatCode>General</c:formatCode>
                      <c:ptCount val="5"/>
                    </c:numCache>
                  </c:numRef>
                </c:val>
                <c:smooth val="0"/>
                <c:extLst xmlns:c15="http://schemas.microsoft.com/office/drawing/2012/chart">
                  <c:ext xmlns:c16="http://schemas.microsoft.com/office/drawing/2014/chart" uri="{C3380CC4-5D6E-409C-BE32-E72D297353CC}">
                    <c16:uniqueId val="{00000003-A201-44B9-99BE-EB811C0123B3}"/>
                  </c:ext>
                </c:extLst>
              </c15:ser>
            </c15:filteredLineSeries>
          </c:ext>
        </c:extLst>
      </c:lineChart>
      <c:lineChart>
        <c:grouping val="standard"/>
        <c:varyColors val="0"/>
        <c:ser>
          <c:idx val="1"/>
          <c:order val="1"/>
          <c:tx>
            <c:strRef>
              <c:f>'Scot(court_type)'!$A$3</c:f>
              <c:strCache>
                <c:ptCount val="1"/>
                <c:pt idx="0">
                  <c:v>Scotland Small Claims Consumer</c:v>
                </c:pt>
              </c:strCache>
            </c:strRef>
          </c:tx>
          <c:spPr>
            <a:ln w="28575" cap="rnd">
              <a:solidFill>
                <a:srgbClr val="46EF7F">
                  <a:lumMod val="50000"/>
                </a:srgbClr>
              </a:solidFill>
              <a:round/>
            </a:ln>
            <a:effectLst/>
          </c:spPr>
          <c:marker>
            <c:symbol val="none"/>
          </c:marker>
          <c:cat>
            <c:strRef>
              <c:f>'Scot(court_type)'!$B$1:$F$1</c:f>
              <c:strCache>
                <c:ptCount val="5"/>
                <c:pt idx="0">
                  <c:v>Q4 2022</c:v>
                </c:pt>
                <c:pt idx="1">
                  <c:v>Q1 2023</c:v>
                </c:pt>
                <c:pt idx="2">
                  <c:v>Q2 2023</c:v>
                </c:pt>
                <c:pt idx="3">
                  <c:v>Q3 2023</c:v>
                </c:pt>
                <c:pt idx="4">
                  <c:v>Q4 2023</c:v>
                </c:pt>
              </c:strCache>
            </c:strRef>
          </c:cat>
          <c:val>
            <c:numRef>
              <c:f>'Scot(court_type)'!$B$3:$F$3</c:f>
              <c:numCache>
                <c:formatCode>#,##0</c:formatCode>
                <c:ptCount val="5"/>
                <c:pt idx="0">
                  <c:v>3488</c:v>
                </c:pt>
                <c:pt idx="1">
                  <c:v>2967</c:v>
                </c:pt>
                <c:pt idx="2">
                  <c:v>3111</c:v>
                </c:pt>
                <c:pt idx="3">
                  <c:v>2960</c:v>
                </c:pt>
                <c:pt idx="4">
                  <c:v>2758</c:v>
                </c:pt>
              </c:numCache>
            </c:numRef>
          </c:val>
          <c:smooth val="0"/>
          <c:extLst>
            <c:ext xmlns:c16="http://schemas.microsoft.com/office/drawing/2014/chart" uri="{C3380CC4-5D6E-409C-BE32-E72D297353CC}">
              <c16:uniqueId val="{00000001-A201-44B9-99BE-EB811C0123B3}"/>
            </c:ext>
          </c:extLst>
        </c:ser>
        <c:dLbls>
          <c:showLegendKey val="0"/>
          <c:showVal val="0"/>
          <c:showCatName val="0"/>
          <c:showSerName val="0"/>
          <c:showPercent val="0"/>
          <c:showBubbleSize val="0"/>
        </c:dLbls>
        <c:marker val="1"/>
        <c:smooth val="0"/>
        <c:axId val="1913962224"/>
        <c:axId val="1489042144"/>
      </c:lineChart>
      <c:catAx>
        <c:axId val="191397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0678592"/>
        <c:crosses val="autoZero"/>
        <c:auto val="1"/>
        <c:lblAlgn val="ctr"/>
        <c:lblOffset val="100"/>
        <c:noMultiLvlLbl val="0"/>
      </c:catAx>
      <c:valAx>
        <c:axId val="149067859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3978000"/>
        <c:crosses val="autoZero"/>
        <c:crossBetween val="between"/>
      </c:valAx>
      <c:valAx>
        <c:axId val="148904214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3962224"/>
        <c:crosses val="max"/>
        <c:crossBetween val="between"/>
      </c:valAx>
      <c:catAx>
        <c:axId val="1913962224"/>
        <c:scaling>
          <c:orientation val="minMax"/>
        </c:scaling>
        <c:delete val="1"/>
        <c:axPos val="b"/>
        <c:numFmt formatCode="General" sourceLinked="1"/>
        <c:majorTickMark val="out"/>
        <c:minorTickMark val="none"/>
        <c:tickLblPos val="nextTo"/>
        <c:crossAx val="1489042144"/>
        <c:crosses val="autoZero"/>
        <c:auto val="1"/>
        <c:lblAlgn val="ctr"/>
        <c:lblOffset val="100"/>
        <c:noMultiLvlLbl val="0"/>
      </c:cat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rgbClr val="46EF7F">
          <a:lumMod val="50000"/>
        </a:srgbClr>
      </a:solid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Number of Scottish decrees by defendant type</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'Scot(Defendant_type)'!$B$3</c:f>
              <c:strCache>
                <c:ptCount val="1"/>
                <c:pt idx="0">
                  <c:v>Corporate</c:v>
                </c:pt>
              </c:strCache>
            </c:strRef>
          </c:tx>
          <c:spPr>
            <a:ln w="28575" cap="rnd">
              <a:solidFill>
                <a:schemeClr val="accent6">
                  <a:lumMod val="50000"/>
                </a:schemeClr>
              </a:solidFill>
              <a:round/>
            </a:ln>
            <a:effectLst/>
          </c:spPr>
          <c:marker>
            <c:symbol val="none"/>
          </c:marker>
          <c:cat>
            <c:strRef>
              <c:f>'Scot(Defendant_type)'!$C$2:$G$2</c:f>
              <c:strCache>
                <c:ptCount val="5"/>
                <c:pt idx="0">
                  <c:v>Q4 2022</c:v>
                </c:pt>
                <c:pt idx="1">
                  <c:v>Q1 2023</c:v>
                </c:pt>
                <c:pt idx="2">
                  <c:v>Q2 2023</c:v>
                </c:pt>
                <c:pt idx="3">
                  <c:v>Q3 2023</c:v>
                </c:pt>
                <c:pt idx="4">
                  <c:v>Q4 2023</c:v>
                </c:pt>
              </c:strCache>
            </c:strRef>
          </c:cat>
          <c:val>
            <c:numRef>
              <c:f>'Scot(Defendant_type)'!$C$3:$G$3</c:f>
              <c:numCache>
                <c:formatCode>#,##0</c:formatCode>
                <c:ptCount val="5"/>
                <c:pt idx="0">
                  <c:v>938</c:v>
                </c:pt>
                <c:pt idx="1">
                  <c:v>826</c:v>
                </c:pt>
                <c:pt idx="2">
                  <c:v>695</c:v>
                </c:pt>
                <c:pt idx="3">
                  <c:v>627</c:v>
                </c:pt>
                <c:pt idx="4">
                  <c:v>522</c:v>
                </c:pt>
              </c:numCache>
            </c:numRef>
          </c:val>
          <c:smooth val="0"/>
          <c:extLst>
            <c:ext xmlns:c16="http://schemas.microsoft.com/office/drawing/2014/chart" uri="{C3380CC4-5D6E-409C-BE32-E72D297353CC}">
              <c16:uniqueId val="{00000000-6500-4E49-9CD2-873573C589B2}"/>
            </c:ext>
          </c:extLst>
        </c:ser>
        <c:ser>
          <c:idx val="1"/>
          <c:order val="1"/>
          <c:tx>
            <c:strRef>
              <c:f>'Scot(Defendant_type)'!$B$4</c:f>
              <c:strCache>
                <c:ptCount val="1"/>
                <c:pt idx="0">
                  <c:v>Non-corporate</c:v>
                </c:pt>
              </c:strCache>
            </c:strRef>
          </c:tx>
          <c:spPr>
            <a:ln w="28575" cap="rnd">
              <a:solidFill>
                <a:schemeClr val="accent5">
                  <a:lumMod val="75000"/>
                </a:schemeClr>
              </a:solidFill>
              <a:round/>
            </a:ln>
            <a:effectLst/>
          </c:spPr>
          <c:marker>
            <c:symbol val="none"/>
          </c:marker>
          <c:cat>
            <c:strRef>
              <c:f>'Scot(Defendant_type)'!$C$2:$G$2</c:f>
              <c:strCache>
                <c:ptCount val="5"/>
                <c:pt idx="0">
                  <c:v>Q4 2022</c:v>
                </c:pt>
                <c:pt idx="1">
                  <c:v>Q1 2023</c:v>
                </c:pt>
                <c:pt idx="2">
                  <c:v>Q2 2023</c:v>
                </c:pt>
                <c:pt idx="3">
                  <c:v>Q3 2023</c:v>
                </c:pt>
                <c:pt idx="4">
                  <c:v>Q4 2023</c:v>
                </c:pt>
              </c:strCache>
            </c:strRef>
          </c:cat>
          <c:val>
            <c:numRef>
              <c:f>'Scot(Defendant_type)'!$C$4:$G$4</c:f>
              <c:numCache>
                <c:formatCode>#,##0</c:formatCode>
                <c:ptCount val="5"/>
                <c:pt idx="0">
                  <c:v>146</c:v>
                </c:pt>
                <c:pt idx="1">
                  <c:v>86</c:v>
                </c:pt>
                <c:pt idx="2">
                  <c:v>101</c:v>
                </c:pt>
                <c:pt idx="3">
                  <c:v>111</c:v>
                </c:pt>
                <c:pt idx="4">
                  <c:v>98</c:v>
                </c:pt>
              </c:numCache>
            </c:numRef>
          </c:val>
          <c:smooth val="0"/>
          <c:extLst>
            <c:ext xmlns:c16="http://schemas.microsoft.com/office/drawing/2014/chart" uri="{C3380CC4-5D6E-409C-BE32-E72D297353CC}">
              <c16:uniqueId val="{00000001-6500-4E49-9CD2-873573C589B2}"/>
            </c:ext>
          </c:extLst>
        </c:ser>
        <c:ser>
          <c:idx val="2"/>
          <c:order val="2"/>
          <c:tx>
            <c:strRef>
              <c:f>'Scot(Defendant_type)'!$B$5</c:f>
              <c:strCache>
                <c:ptCount val="1"/>
                <c:pt idx="0">
                  <c:v>Commercial</c:v>
                </c:pt>
              </c:strCache>
            </c:strRef>
          </c:tx>
          <c:spPr>
            <a:ln w="28575" cap="rnd">
              <a:solidFill>
                <a:srgbClr val="002060"/>
              </a:solidFill>
              <a:round/>
            </a:ln>
            <a:effectLst/>
          </c:spPr>
          <c:marker>
            <c:symbol val="none"/>
          </c:marker>
          <c:cat>
            <c:strRef>
              <c:f>'Scot(Defendant_type)'!$C$2:$G$2</c:f>
              <c:strCache>
                <c:ptCount val="5"/>
                <c:pt idx="0">
                  <c:v>Q4 2022</c:v>
                </c:pt>
                <c:pt idx="1">
                  <c:v>Q1 2023</c:v>
                </c:pt>
                <c:pt idx="2">
                  <c:v>Q2 2023</c:v>
                </c:pt>
                <c:pt idx="3">
                  <c:v>Q3 2023</c:v>
                </c:pt>
                <c:pt idx="4">
                  <c:v>Q4 2023</c:v>
                </c:pt>
              </c:strCache>
            </c:strRef>
          </c:cat>
          <c:val>
            <c:numRef>
              <c:f>'Scot(Defendant_type)'!$C$5:$G$5</c:f>
              <c:numCache>
                <c:formatCode>#,##0</c:formatCode>
                <c:ptCount val="5"/>
                <c:pt idx="0">
                  <c:v>1084</c:v>
                </c:pt>
                <c:pt idx="1">
                  <c:v>912</c:v>
                </c:pt>
                <c:pt idx="2">
                  <c:v>796</c:v>
                </c:pt>
                <c:pt idx="3">
                  <c:v>738</c:v>
                </c:pt>
                <c:pt idx="4">
                  <c:v>620</c:v>
                </c:pt>
              </c:numCache>
            </c:numRef>
          </c:val>
          <c:smooth val="0"/>
          <c:extLst>
            <c:ext xmlns:c16="http://schemas.microsoft.com/office/drawing/2014/chart" uri="{C3380CC4-5D6E-409C-BE32-E72D297353CC}">
              <c16:uniqueId val="{00000002-6500-4E49-9CD2-873573C589B2}"/>
            </c:ext>
          </c:extLst>
        </c:ser>
        <c:dLbls>
          <c:showLegendKey val="0"/>
          <c:showVal val="0"/>
          <c:showCatName val="0"/>
          <c:showSerName val="0"/>
          <c:showPercent val="0"/>
          <c:showBubbleSize val="0"/>
        </c:dLbls>
        <c:marker val="1"/>
        <c:smooth val="0"/>
        <c:axId val="1652125072"/>
        <c:axId val="1640350496"/>
      </c:lineChart>
      <c:lineChart>
        <c:grouping val="standard"/>
        <c:varyColors val="0"/>
        <c:ser>
          <c:idx val="3"/>
          <c:order val="3"/>
          <c:tx>
            <c:strRef>
              <c:f>'Scot(Defendant_type)'!$B$6</c:f>
              <c:strCache>
                <c:ptCount val="1"/>
                <c:pt idx="0">
                  <c:v>Consumer</c:v>
                </c:pt>
              </c:strCache>
            </c:strRef>
          </c:tx>
          <c:spPr>
            <a:ln w="28575" cap="rnd">
              <a:solidFill>
                <a:srgbClr val="C00000"/>
              </a:solidFill>
              <a:round/>
            </a:ln>
            <a:effectLst/>
          </c:spPr>
          <c:marker>
            <c:symbol val="none"/>
          </c:marker>
          <c:cat>
            <c:strRef>
              <c:f>'Scot(Defendant_type)'!$C$2:$G$2</c:f>
              <c:strCache>
                <c:ptCount val="5"/>
                <c:pt idx="0">
                  <c:v>Q4 2022</c:v>
                </c:pt>
                <c:pt idx="1">
                  <c:v>Q1 2023</c:v>
                </c:pt>
                <c:pt idx="2">
                  <c:v>Q2 2023</c:v>
                </c:pt>
                <c:pt idx="3">
                  <c:v>Q3 2023</c:v>
                </c:pt>
                <c:pt idx="4">
                  <c:v>Q4 2023</c:v>
                </c:pt>
              </c:strCache>
            </c:strRef>
          </c:cat>
          <c:val>
            <c:numRef>
              <c:f>'Scot(Defendant_type)'!$C$6:$G$6</c:f>
              <c:numCache>
                <c:formatCode>#,##0</c:formatCode>
                <c:ptCount val="5"/>
                <c:pt idx="0">
                  <c:v>3488</c:v>
                </c:pt>
                <c:pt idx="1">
                  <c:v>2967</c:v>
                </c:pt>
                <c:pt idx="2">
                  <c:v>3111</c:v>
                </c:pt>
                <c:pt idx="3">
                  <c:v>2960</c:v>
                </c:pt>
                <c:pt idx="4">
                  <c:v>2758</c:v>
                </c:pt>
              </c:numCache>
            </c:numRef>
          </c:val>
          <c:smooth val="0"/>
          <c:extLst>
            <c:ext xmlns:c16="http://schemas.microsoft.com/office/drawing/2014/chart" uri="{C3380CC4-5D6E-409C-BE32-E72D297353CC}">
              <c16:uniqueId val="{00000003-6500-4E49-9CD2-873573C589B2}"/>
            </c:ext>
          </c:extLst>
        </c:ser>
        <c:dLbls>
          <c:showLegendKey val="0"/>
          <c:showVal val="0"/>
          <c:showCatName val="0"/>
          <c:showSerName val="0"/>
          <c:showPercent val="0"/>
          <c:showBubbleSize val="0"/>
        </c:dLbls>
        <c:marker val="1"/>
        <c:smooth val="0"/>
        <c:axId val="1652119040"/>
        <c:axId val="1640368256"/>
      </c:lineChart>
      <c:catAx>
        <c:axId val="165212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0350496"/>
        <c:crosses val="autoZero"/>
        <c:auto val="1"/>
        <c:lblAlgn val="ctr"/>
        <c:lblOffset val="100"/>
        <c:noMultiLvlLbl val="0"/>
      </c:catAx>
      <c:valAx>
        <c:axId val="1640350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2125072"/>
        <c:crosses val="autoZero"/>
        <c:crossBetween val="between"/>
      </c:valAx>
      <c:valAx>
        <c:axId val="1640368256"/>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2119040"/>
        <c:crosses val="max"/>
        <c:crossBetween val="between"/>
      </c:valAx>
      <c:catAx>
        <c:axId val="1652119040"/>
        <c:scaling>
          <c:orientation val="minMax"/>
        </c:scaling>
        <c:delete val="1"/>
        <c:axPos val="b"/>
        <c:numFmt formatCode="General" sourceLinked="1"/>
        <c:majorTickMark val="out"/>
        <c:minorTickMark val="none"/>
        <c:tickLblPos val="nextTo"/>
        <c:crossAx val="16403682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6">
          <a:lumMod val="50000"/>
        </a:schemeClr>
      </a:solidFill>
      <a:round/>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b="1" i="0" u="none" strike="noStrike" kern="1200" spc="0" baseline="0" dirty="0">
                <a:solidFill>
                  <a:schemeClr val="tx1"/>
                </a:solidFill>
                <a:effectLst/>
              </a:rPr>
              <a:t>Total Value of Scottish decrees by defendant type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'Scot(Value)'!$B$3</c:f>
              <c:strCache>
                <c:ptCount val="1"/>
                <c:pt idx="0">
                  <c:v>Corporate</c:v>
                </c:pt>
              </c:strCache>
            </c:strRef>
          </c:tx>
          <c:spPr>
            <a:ln w="28575" cap="rnd">
              <a:solidFill>
                <a:srgbClr val="46EF7F">
                  <a:lumMod val="50000"/>
                </a:srgbClr>
              </a:solidFill>
              <a:round/>
            </a:ln>
            <a:effectLst/>
          </c:spPr>
          <c:marker>
            <c:symbol val="none"/>
          </c:marker>
          <c:cat>
            <c:strRef>
              <c:f>'Scot(Value)'!$C$2:$G$2</c:f>
              <c:strCache>
                <c:ptCount val="5"/>
                <c:pt idx="0">
                  <c:v>Q4 2022</c:v>
                </c:pt>
                <c:pt idx="1">
                  <c:v>Q1 2023</c:v>
                </c:pt>
                <c:pt idx="2">
                  <c:v>Q2 2023</c:v>
                </c:pt>
                <c:pt idx="3">
                  <c:v>Q3 2023</c:v>
                </c:pt>
                <c:pt idx="4">
                  <c:v>Q4 2023</c:v>
                </c:pt>
              </c:strCache>
            </c:strRef>
          </c:cat>
          <c:val>
            <c:numRef>
              <c:f>'Scot(Value)'!$C$3:$G$3</c:f>
              <c:numCache>
                <c:formatCode>"£"#,##0_);\("£"#,##0\)</c:formatCode>
                <c:ptCount val="5"/>
                <c:pt idx="0">
                  <c:v>1159191</c:v>
                </c:pt>
                <c:pt idx="1">
                  <c:v>1020848</c:v>
                </c:pt>
                <c:pt idx="2">
                  <c:v>1008117</c:v>
                </c:pt>
                <c:pt idx="3">
                  <c:v>912282</c:v>
                </c:pt>
                <c:pt idx="4">
                  <c:v>790297</c:v>
                </c:pt>
              </c:numCache>
            </c:numRef>
          </c:val>
          <c:smooth val="0"/>
          <c:extLst>
            <c:ext xmlns:c16="http://schemas.microsoft.com/office/drawing/2014/chart" uri="{C3380CC4-5D6E-409C-BE32-E72D297353CC}">
              <c16:uniqueId val="{00000000-7139-45B5-B946-271B8AEFB774}"/>
            </c:ext>
          </c:extLst>
        </c:ser>
        <c:ser>
          <c:idx val="1"/>
          <c:order val="1"/>
          <c:tx>
            <c:strRef>
              <c:f>'Scot(Value)'!$B$4</c:f>
              <c:strCache>
                <c:ptCount val="1"/>
                <c:pt idx="0">
                  <c:v>Non-corporate</c:v>
                </c:pt>
              </c:strCache>
            </c:strRef>
          </c:tx>
          <c:spPr>
            <a:ln w="28575" cap="rnd">
              <a:solidFill>
                <a:srgbClr val="EFD346">
                  <a:lumMod val="75000"/>
                </a:srgbClr>
              </a:solidFill>
              <a:round/>
            </a:ln>
            <a:effectLst/>
          </c:spPr>
          <c:marker>
            <c:symbol val="none"/>
          </c:marker>
          <c:cat>
            <c:strRef>
              <c:f>'Scot(Value)'!$C$2:$G$2</c:f>
              <c:strCache>
                <c:ptCount val="5"/>
                <c:pt idx="0">
                  <c:v>Q4 2022</c:v>
                </c:pt>
                <c:pt idx="1">
                  <c:v>Q1 2023</c:v>
                </c:pt>
                <c:pt idx="2">
                  <c:v>Q2 2023</c:v>
                </c:pt>
                <c:pt idx="3">
                  <c:v>Q3 2023</c:v>
                </c:pt>
                <c:pt idx="4">
                  <c:v>Q4 2023</c:v>
                </c:pt>
              </c:strCache>
            </c:strRef>
          </c:cat>
          <c:val>
            <c:numRef>
              <c:f>'Scot(Value)'!$C$4:$G$4</c:f>
              <c:numCache>
                <c:formatCode>"£"#,##0_);\("£"#,##0\)</c:formatCode>
                <c:ptCount val="5"/>
                <c:pt idx="0">
                  <c:v>349928</c:v>
                </c:pt>
                <c:pt idx="1">
                  <c:v>198014</c:v>
                </c:pt>
                <c:pt idx="2">
                  <c:v>201426</c:v>
                </c:pt>
                <c:pt idx="3">
                  <c:v>268021</c:v>
                </c:pt>
                <c:pt idx="4">
                  <c:v>186146</c:v>
                </c:pt>
              </c:numCache>
            </c:numRef>
          </c:val>
          <c:smooth val="0"/>
          <c:extLst>
            <c:ext xmlns:c16="http://schemas.microsoft.com/office/drawing/2014/chart" uri="{C3380CC4-5D6E-409C-BE32-E72D297353CC}">
              <c16:uniqueId val="{00000001-7139-45B5-B946-271B8AEFB774}"/>
            </c:ext>
          </c:extLst>
        </c:ser>
        <c:ser>
          <c:idx val="2"/>
          <c:order val="2"/>
          <c:tx>
            <c:strRef>
              <c:f>'Scot(Value)'!$B$5</c:f>
              <c:strCache>
                <c:ptCount val="1"/>
                <c:pt idx="0">
                  <c:v>Commercial</c:v>
                </c:pt>
              </c:strCache>
            </c:strRef>
          </c:tx>
          <c:spPr>
            <a:ln w="28575" cap="rnd">
              <a:solidFill>
                <a:srgbClr val="002060"/>
              </a:solidFill>
              <a:round/>
            </a:ln>
            <a:effectLst/>
          </c:spPr>
          <c:marker>
            <c:symbol val="none"/>
          </c:marker>
          <c:cat>
            <c:strRef>
              <c:f>'Scot(Value)'!$C$2:$G$2</c:f>
              <c:strCache>
                <c:ptCount val="5"/>
                <c:pt idx="0">
                  <c:v>Q4 2022</c:v>
                </c:pt>
                <c:pt idx="1">
                  <c:v>Q1 2023</c:v>
                </c:pt>
                <c:pt idx="2">
                  <c:v>Q2 2023</c:v>
                </c:pt>
                <c:pt idx="3">
                  <c:v>Q3 2023</c:v>
                </c:pt>
                <c:pt idx="4">
                  <c:v>Q4 2023</c:v>
                </c:pt>
              </c:strCache>
            </c:strRef>
          </c:cat>
          <c:val>
            <c:numRef>
              <c:f>'Scot(Value)'!$C$5:$G$5</c:f>
              <c:numCache>
                <c:formatCode>"£"#,##0_);\("£"#,##0\)</c:formatCode>
                <c:ptCount val="5"/>
                <c:pt idx="0">
                  <c:v>1509119</c:v>
                </c:pt>
                <c:pt idx="1">
                  <c:v>1218862</c:v>
                </c:pt>
                <c:pt idx="2">
                  <c:v>1209543</c:v>
                </c:pt>
                <c:pt idx="3">
                  <c:v>1180303</c:v>
                </c:pt>
                <c:pt idx="4">
                  <c:v>976443</c:v>
                </c:pt>
              </c:numCache>
            </c:numRef>
          </c:val>
          <c:smooth val="0"/>
          <c:extLst>
            <c:ext xmlns:c16="http://schemas.microsoft.com/office/drawing/2014/chart" uri="{C3380CC4-5D6E-409C-BE32-E72D297353CC}">
              <c16:uniqueId val="{00000002-7139-45B5-B946-271B8AEFB774}"/>
            </c:ext>
          </c:extLst>
        </c:ser>
        <c:dLbls>
          <c:showLegendKey val="0"/>
          <c:showVal val="0"/>
          <c:showCatName val="0"/>
          <c:showSerName val="0"/>
          <c:showPercent val="0"/>
          <c:showBubbleSize val="0"/>
        </c:dLbls>
        <c:marker val="1"/>
        <c:smooth val="0"/>
        <c:axId val="1652146416"/>
        <c:axId val="1490634224"/>
      </c:lineChart>
      <c:lineChart>
        <c:grouping val="standard"/>
        <c:varyColors val="0"/>
        <c:ser>
          <c:idx val="3"/>
          <c:order val="3"/>
          <c:tx>
            <c:strRef>
              <c:f>'Scot(Value)'!$B$6</c:f>
              <c:strCache>
                <c:ptCount val="1"/>
                <c:pt idx="0">
                  <c:v>Consumer</c:v>
                </c:pt>
              </c:strCache>
            </c:strRef>
          </c:tx>
          <c:spPr>
            <a:ln w="28575" cap="rnd">
              <a:solidFill>
                <a:srgbClr val="C00000"/>
              </a:solidFill>
              <a:round/>
            </a:ln>
            <a:effectLst/>
          </c:spPr>
          <c:marker>
            <c:symbol val="none"/>
          </c:marker>
          <c:cat>
            <c:strRef>
              <c:f>'Scot(Value)'!$C$2:$G$2</c:f>
              <c:strCache>
                <c:ptCount val="5"/>
                <c:pt idx="0">
                  <c:v>Q4 2022</c:v>
                </c:pt>
                <c:pt idx="1">
                  <c:v>Q1 2023</c:v>
                </c:pt>
                <c:pt idx="2">
                  <c:v>Q2 2023</c:v>
                </c:pt>
                <c:pt idx="3">
                  <c:v>Q3 2023</c:v>
                </c:pt>
                <c:pt idx="4">
                  <c:v>Q4 2023</c:v>
                </c:pt>
              </c:strCache>
            </c:strRef>
          </c:cat>
          <c:val>
            <c:numRef>
              <c:f>'Scot(Value)'!$C$6:$G$6</c:f>
              <c:numCache>
                <c:formatCode>"£"#,##0_);\("£"#,##0\)</c:formatCode>
                <c:ptCount val="5"/>
                <c:pt idx="0">
                  <c:v>5539746</c:v>
                </c:pt>
                <c:pt idx="1">
                  <c:v>5450807</c:v>
                </c:pt>
                <c:pt idx="2">
                  <c:v>6218223</c:v>
                </c:pt>
                <c:pt idx="3">
                  <c:v>5729835</c:v>
                </c:pt>
                <c:pt idx="4">
                  <c:v>5365219</c:v>
                </c:pt>
              </c:numCache>
            </c:numRef>
          </c:val>
          <c:smooth val="0"/>
          <c:extLst>
            <c:ext xmlns:c16="http://schemas.microsoft.com/office/drawing/2014/chart" uri="{C3380CC4-5D6E-409C-BE32-E72D297353CC}">
              <c16:uniqueId val="{00000003-7139-45B5-B946-271B8AEFB774}"/>
            </c:ext>
          </c:extLst>
        </c:ser>
        <c:dLbls>
          <c:showLegendKey val="0"/>
          <c:showVal val="0"/>
          <c:showCatName val="0"/>
          <c:showSerName val="0"/>
          <c:showPercent val="0"/>
          <c:showBubbleSize val="0"/>
        </c:dLbls>
        <c:marker val="1"/>
        <c:smooth val="0"/>
        <c:axId val="1652091200"/>
        <c:axId val="1640365376"/>
      </c:lineChart>
      <c:catAx>
        <c:axId val="165214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0634224"/>
        <c:crosses val="autoZero"/>
        <c:auto val="1"/>
        <c:lblAlgn val="ctr"/>
        <c:lblOffset val="100"/>
        <c:noMultiLvlLbl val="0"/>
      </c:catAx>
      <c:valAx>
        <c:axId val="1490634224"/>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2146416"/>
        <c:crosses val="autoZero"/>
        <c:crossBetween val="between"/>
      </c:valAx>
      <c:valAx>
        <c:axId val="1640365376"/>
        <c:scaling>
          <c:orientation val="minMax"/>
        </c:scaling>
        <c:delete val="0"/>
        <c:axPos val="r"/>
        <c:numFmt formatCode="&quot;£&quot;#,##0_);\(&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2091200"/>
        <c:crosses val="max"/>
        <c:crossBetween val="between"/>
      </c:valAx>
      <c:catAx>
        <c:axId val="1652091200"/>
        <c:scaling>
          <c:orientation val="minMax"/>
        </c:scaling>
        <c:delete val="1"/>
        <c:axPos val="b"/>
        <c:numFmt formatCode="General" sourceLinked="1"/>
        <c:majorTickMark val="out"/>
        <c:minorTickMark val="none"/>
        <c:tickLblPos val="nextTo"/>
        <c:crossAx val="164036537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rgbClr val="46EF7F">
          <a:lumMod val="50000"/>
        </a:srgbClr>
      </a:solid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dirty="0" smtClean="0">
                <a:solidFill>
                  <a:schemeClr val="tx1"/>
                </a:solidFill>
                <a:effectLst/>
                <a:latin typeface="+mn-lt"/>
                <a:ea typeface="+mn-ea"/>
                <a:cs typeface="+mn-cs"/>
              </a:defRPr>
            </a:pPr>
            <a:r>
              <a:rPr lang="en-GB" sz="1200" b="1" i="0" u="none" strike="noStrike" kern="1200" spc="0" baseline="0" dirty="0">
                <a:solidFill>
                  <a:schemeClr val="tx1"/>
                </a:solidFill>
                <a:effectLst/>
                <a:latin typeface="+mn-lt"/>
                <a:ea typeface="+mn-ea"/>
                <a:cs typeface="+mn-cs"/>
              </a:rPr>
              <a:t>Average Value of Scottish decrees by defendant type</a:t>
            </a:r>
          </a:p>
        </c:rich>
      </c:tx>
      <c:layout>
        <c:manualLayout>
          <c:xMode val="edge"/>
          <c:yMode val="edge"/>
          <c:x val="0.13227077865266842"/>
          <c:y val="2.4844720496894408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dirty="0" smtClean="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'Scot(Avg_value)'!$B$3</c:f>
              <c:strCache>
                <c:ptCount val="1"/>
                <c:pt idx="0">
                  <c:v>Corporate</c:v>
                </c:pt>
              </c:strCache>
            </c:strRef>
          </c:tx>
          <c:spPr>
            <a:ln w="28575" cap="rnd">
              <a:solidFill>
                <a:schemeClr val="accent6">
                  <a:lumMod val="50000"/>
                </a:schemeClr>
              </a:solidFill>
              <a:round/>
            </a:ln>
            <a:effectLst/>
          </c:spPr>
          <c:marker>
            <c:symbol val="none"/>
          </c:marker>
          <c:cat>
            <c:strRef>
              <c:f>'Scot(Avg_value)'!$C$2:$G$2</c:f>
              <c:strCache>
                <c:ptCount val="5"/>
                <c:pt idx="0">
                  <c:v>Q4 2022</c:v>
                </c:pt>
                <c:pt idx="1">
                  <c:v>Q1 2023</c:v>
                </c:pt>
                <c:pt idx="2">
                  <c:v>Q2 2023</c:v>
                </c:pt>
                <c:pt idx="3">
                  <c:v>Q3 2023</c:v>
                </c:pt>
                <c:pt idx="4">
                  <c:v>Q4 2023</c:v>
                </c:pt>
              </c:strCache>
            </c:strRef>
          </c:cat>
          <c:val>
            <c:numRef>
              <c:f>'Scot(Avg_value)'!$C$3:$G$3</c:f>
              <c:numCache>
                <c:formatCode>"£"#,##0_);\("£"#,##0\)</c:formatCode>
                <c:ptCount val="5"/>
                <c:pt idx="0">
                  <c:v>1235.8113006396588</c:v>
                </c:pt>
                <c:pt idx="1">
                  <c:v>1235.8934624697335</c:v>
                </c:pt>
                <c:pt idx="2">
                  <c:v>1450.5280575539568</c:v>
                </c:pt>
                <c:pt idx="3">
                  <c:v>1454.9952153110048</c:v>
                </c:pt>
                <c:pt idx="4">
                  <c:v>1513.978927203065</c:v>
                </c:pt>
              </c:numCache>
            </c:numRef>
          </c:val>
          <c:smooth val="0"/>
          <c:extLst>
            <c:ext xmlns:c16="http://schemas.microsoft.com/office/drawing/2014/chart" uri="{C3380CC4-5D6E-409C-BE32-E72D297353CC}">
              <c16:uniqueId val="{00000000-698D-4DE0-AB15-511128EF7952}"/>
            </c:ext>
          </c:extLst>
        </c:ser>
        <c:ser>
          <c:idx val="1"/>
          <c:order val="1"/>
          <c:tx>
            <c:strRef>
              <c:f>'Scot(Avg_value)'!$B$4</c:f>
              <c:strCache>
                <c:ptCount val="1"/>
                <c:pt idx="0">
                  <c:v>Non-corporate</c:v>
                </c:pt>
              </c:strCache>
            </c:strRef>
          </c:tx>
          <c:spPr>
            <a:ln w="28575" cap="rnd">
              <a:solidFill>
                <a:schemeClr val="accent5">
                  <a:lumMod val="75000"/>
                </a:schemeClr>
              </a:solidFill>
              <a:round/>
            </a:ln>
            <a:effectLst/>
          </c:spPr>
          <c:marker>
            <c:symbol val="none"/>
          </c:marker>
          <c:cat>
            <c:strRef>
              <c:f>'Scot(Avg_value)'!$C$2:$G$2</c:f>
              <c:strCache>
                <c:ptCount val="5"/>
                <c:pt idx="0">
                  <c:v>Q4 2022</c:v>
                </c:pt>
                <c:pt idx="1">
                  <c:v>Q1 2023</c:v>
                </c:pt>
                <c:pt idx="2">
                  <c:v>Q2 2023</c:v>
                </c:pt>
                <c:pt idx="3">
                  <c:v>Q3 2023</c:v>
                </c:pt>
                <c:pt idx="4">
                  <c:v>Q4 2023</c:v>
                </c:pt>
              </c:strCache>
            </c:strRef>
          </c:cat>
          <c:val>
            <c:numRef>
              <c:f>'Scot(Avg_value)'!$C$4:$G$4</c:f>
              <c:numCache>
                <c:formatCode>"£"#,##0_);\("£"#,##0\)</c:formatCode>
                <c:ptCount val="5"/>
                <c:pt idx="0">
                  <c:v>2396.7671232876714</c:v>
                </c:pt>
                <c:pt idx="1">
                  <c:v>2302.4883720930234</c:v>
                </c:pt>
                <c:pt idx="2">
                  <c:v>1994.3168316831684</c:v>
                </c:pt>
                <c:pt idx="3">
                  <c:v>2414.6036036036035</c:v>
                </c:pt>
                <c:pt idx="4">
                  <c:v>1899.4489795918366</c:v>
                </c:pt>
              </c:numCache>
            </c:numRef>
          </c:val>
          <c:smooth val="0"/>
          <c:extLst>
            <c:ext xmlns:c16="http://schemas.microsoft.com/office/drawing/2014/chart" uri="{C3380CC4-5D6E-409C-BE32-E72D297353CC}">
              <c16:uniqueId val="{00000001-698D-4DE0-AB15-511128EF7952}"/>
            </c:ext>
          </c:extLst>
        </c:ser>
        <c:ser>
          <c:idx val="2"/>
          <c:order val="2"/>
          <c:tx>
            <c:strRef>
              <c:f>'Scot(Avg_value)'!$B$5</c:f>
              <c:strCache>
                <c:ptCount val="1"/>
                <c:pt idx="0">
                  <c:v>Commercial</c:v>
                </c:pt>
              </c:strCache>
            </c:strRef>
          </c:tx>
          <c:spPr>
            <a:ln w="28575" cap="rnd">
              <a:solidFill>
                <a:srgbClr val="002060"/>
              </a:solidFill>
              <a:round/>
            </a:ln>
            <a:effectLst/>
          </c:spPr>
          <c:marker>
            <c:symbol val="none"/>
          </c:marker>
          <c:cat>
            <c:strRef>
              <c:f>'Scot(Avg_value)'!$C$2:$G$2</c:f>
              <c:strCache>
                <c:ptCount val="5"/>
                <c:pt idx="0">
                  <c:v>Q4 2022</c:v>
                </c:pt>
                <c:pt idx="1">
                  <c:v>Q1 2023</c:v>
                </c:pt>
                <c:pt idx="2">
                  <c:v>Q2 2023</c:v>
                </c:pt>
                <c:pt idx="3">
                  <c:v>Q3 2023</c:v>
                </c:pt>
                <c:pt idx="4">
                  <c:v>Q4 2023</c:v>
                </c:pt>
              </c:strCache>
            </c:strRef>
          </c:cat>
          <c:val>
            <c:numRef>
              <c:f>'Scot(Avg_value)'!$C$5:$G$5</c:f>
              <c:numCache>
                <c:formatCode>"£"#,##0_);\("£"#,##0\)</c:formatCode>
                <c:ptCount val="5"/>
                <c:pt idx="0">
                  <c:v>1392.1761992619927</c:v>
                </c:pt>
                <c:pt idx="1">
                  <c:v>1336.4714912280701</c:v>
                </c:pt>
                <c:pt idx="2">
                  <c:v>1519.5263819095478</c:v>
                </c:pt>
                <c:pt idx="3">
                  <c:v>1599.3265582655827</c:v>
                </c:pt>
                <c:pt idx="4">
                  <c:v>1574.9080645161291</c:v>
                </c:pt>
              </c:numCache>
            </c:numRef>
          </c:val>
          <c:smooth val="0"/>
          <c:extLst>
            <c:ext xmlns:c16="http://schemas.microsoft.com/office/drawing/2014/chart" uri="{C3380CC4-5D6E-409C-BE32-E72D297353CC}">
              <c16:uniqueId val="{00000002-698D-4DE0-AB15-511128EF7952}"/>
            </c:ext>
          </c:extLst>
        </c:ser>
        <c:ser>
          <c:idx val="3"/>
          <c:order val="3"/>
          <c:tx>
            <c:strRef>
              <c:f>'Scot(Avg_value)'!$B$6</c:f>
              <c:strCache>
                <c:ptCount val="1"/>
                <c:pt idx="0">
                  <c:v>Consumer</c:v>
                </c:pt>
              </c:strCache>
            </c:strRef>
          </c:tx>
          <c:spPr>
            <a:ln w="28575" cap="rnd">
              <a:solidFill>
                <a:srgbClr val="C00000"/>
              </a:solidFill>
              <a:round/>
            </a:ln>
            <a:effectLst/>
          </c:spPr>
          <c:marker>
            <c:symbol val="none"/>
          </c:marker>
          <c:cat>
            <c:strRef>
              <c:f>'Scot(Avg_value)'!$C$2:$G$2</c:f>
              <c:strCache>
                <c:ptCount val="5"/>
                <c:pt idx="0">
                  <c:v>Q4 2022</c:v>
                </c:pt>
                <c:pt idx="1">
                  <c:v>Q1 2023</c:v>
                </c:pt>
                <c:pt idx="2">
                  <c:v>Q2 2023</c:v>
                </c:pt>
                <c:pt idx="3">
                  <c:v>Q3 2023</c:v>
                </c:pt>
                <c:pt idx="4">
                  <c:v>Q4 2023</c:v>
                </c:pt>
              </c:strCache>
            </c:strRef>
          </c:cat>
          <c:val>
            <c:numRef>
              <c:f>'Scot(Avg_value)'!$C$6:$G$6</c:f>
              <c:numCache>
                <c:formatCode>"£"#,##0_);\("£"#,##0\)</c:formatCode>
                <c:ptCount val="5"/>
                <c:pt idx="0">
                  <c:v>1588.2299311926606</c:v>
                </c:pt>
                <c:pt idx="1">
                  <c:v>1837.1442534546679</c:v>
                </c:pt>
                <c:pt idx="2">
                  <c:v>1998.7859209257474</c:v>
                </c:pt>
                <c:pt idx="3">
                  <c:v>1935.7550675675675</c:v>
                </c:pt>
                <c:pt idx="4">
                  <c:v>1945.3295866569979</c:v>
                </c:pt>
              </c:numCache>
            </c:numRef>
          </c:val>
          <c:smooth val="0"/>
          <c:extLst>
            <c:ext xmlns:c16="http://schemas.microsoft.com/office/drawing/2014/chart" uri="{C3380CC4-5D6E-409C-BE32-E72D297353CC}">
              <c16:uniqueId val="{00000003-698D-4DE0-AB15-511128EF7952}"/>
            </c:ext>
          </c:extLst>
        </c:ser>
        <c:dLbls>
          <c:showLegendKey val="0"/>
          <c:showVal val="0"/>
          <c:showCatName val="0"/>
          <c:showSerName val="0"/>
          <c:showPercent val="0"/>
          <c:showBubbleSize val="0"/>
        </c:dLbls>
        <c:smooth val="0"/>
        <c:axId val="1712658960"/>
        <c:axId val="1490684880"/>
      </c:lineChart>
      <c:catAx>
        <c:axId val="171265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0684880"/>
        <c:crosses val="autoZero"/>
        <c:auto val="1"/>
        <c:lblAlgn val="ctr"/>
        <c:lblOffset val="100"/>
        <c:noMultiLvlLbl val="0"/>
      </c:catAx>
      <c:valAx>
        <c:axId val="1490684880"/>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265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w="12700">
      <a:solidFill>
        <a:schemeClr val="accent6">
          <a:lumMod val="50000"/>
        </a:schemeClr>
      </a:solid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commercial decrees in Scotland </a:t>
            </a:r>
          </a:p>
        </c:rich>
      </c:tx>
      <c:layout>
        <c:manualLayout>
          <c:xMode val="edge"/>
          <c:yMode val="edge"/>
          <c:x val="0.14331047200283575"/>
          <c:y val="3.3627574611181169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'Scot(Amt_breakdown)'!$B$2</c:f>
              <c:strCache>
                <c:ptCount val="1"/>
                <c:pt idx="0">
                  <c:v>&lt;100</c:v>
                </c:pt>
              </c:strCache>
            </c:strRef>
          </c:tx>
          <c:spPr>
            <a:solidFill>
              <a:schemeClr val="accent1"/>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'Scot(Amt_breakdown)'!$C$2:$G$2</c:f>
              <c:numCache>
                <c:formatCode>0.0%</c:formatCode>
                <c:ptCount val="5"/>
                <c:pt idx="0">
                  <c:v>9.225092250922509E-4</c:v>
                </c:pt>
                <c:pt idx="1">
                  <c:v>2.1929824561403508E-3</c:v>
                </c:pt>
                <c:pt idx="2">
                  <c:v>5.0251256281407036E-3</c:v>
                </c:pt>
                <c:pt idx="3">
                  <c:v>2.7100271002710027E-3</c:v>
                </c:pt>
                <c:pt idx="4">
                  <c:v>3.2258064516129032E-3</c:v>
                </c:pt>
              </c:numCache>
            </c:numRef>
          </c:val>
          <c:extLst>
            <c:ext xmlns:c16="http://schemas.microsoft.com/office/drawing/2014/chart" uri="{C3380CC4-5D6E-409C-BE32-E72D297353CC}">
              <c16:uniqueId val="{00000000-28DF-4D1F-BB71-8C35A21819EE}"/>
            </c:ext>
          </c:extLst>
        </c:ser>
        <c:ser>
          <c:idx val="1"/>
          <c:order val="1"/>
          <c:tx>
            <c:strRef>
              <c:f>'Scot(Amt_breakdown)'!$B$3</c:f>
              <c:strCache>
                <c:ptCount val="1"/>
                <c:pt idx="0">
                  <c:v>100-500</c:v>
                </c:pt>
              </c:strCache>
            </c:strRef>
          </c:tx>
          <c:spPr>
            <a:solidFill>
              <a:schemeClr val="accent2"/>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'Scot(Amt_breakdown)'!$C$3:$G$3</c:f>
              <c:numCache>
                <c:formatCode>0.0%</c:formatCode>
                <c:ptCount val="5"/>
                <c:pt idx="0">
                  <c:v>0.37822878228782286</c:v>
                </c:pt>
                <c:pt idx="1">
                  <c:v>0.39144736842105265</c:v>
                </c:pt>
                <c:pt idx="2">
                  <c:v>0.31909547738693467</c:v>
                </c:pt>
                <c:pt idx="3">
                  <c:v>0.29810298102981031</c:v>
                </c:pt>
                <c:pt idx="4">
                  <c:v>0.17580645161290323</c:v>
                </c:pt>
              </c:numCache>
            </c:numRef>
          </c:val>
          <c:extLst>
            <c:ext xmlns:c16="http://schemas.microsoft.com/office/drawing/2014/chart" uri="{C3380CC4-5D6E-409C-BE32-E72D297353CC}">
              <c16:uniqueId val="{00000001-28DF-4D1F-BB71-8C35A21819EE}"/>
            </c:ext>
          </c:extLst>
        </c:ser>
        <c:ser>
          <c:idx val="2"/>
          <c:order val="2"/>
          <c:tx>
            <c:strRef>
              <c:f>'Scot(Amt_breakdown)'!$B$4</c:f>
              <c:strCache>
                <c:ptCount val="1"/>
                <c:pt idx="0">
                  <c:v>500-1000</c:v>
                </c:pt>
              </c:strCache>
            </c:strRef>
          </c:tx>
          <c:spPr>
            <a:solidFill>
              <a:schemeClr val="accent3"/>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'Scot(Amt_breakdown)'!$C$4:$G$4</c:f>
              <c:numCache>
                <c:formatCode>0.0%</c:formatCode>
                <c:ptCount val="5"/>
                <c:pt idx="0">
                  <c:v>0.16605166051660517</c:v>
                </c:pt>
                <c:pt idx="1">
                  <c:v>0.18201754385964913</c:v>
                </c:pt>
                <c:pt idx="2">
                  <c:v>0.16959798994974876</c:v>
                </c:pt>
                <c:pt idx="3">
                  <c:v>0.18157181571815717</c:v>
                </c:pt>
                <c:pt idx="4">
                  <c:v>0.30806451612903224</c:v>
                </c:pt>
              </c:numCache>
            </c:numRef>
          </c:val>
          <c:extLst>
            <c:ext xmlns:c16="http://schemas.microsoft.com/office/drawing/2014/chart" uri="{C3380CC4-5D6E-409C-BE32-E72D297353CC}">
              <c16:uniqueId val="{00000002-28DF-4D1F-BB71-8C35A21819EE}"/>
            </c:ext>
          </c:extLst>
        </c:ser>
        <c:ser>
          <c:idx val="3"/>
          <c:order val="3"/>
          <c:tx>
            <c:strRef>
              <c:f>'Scot(Amt_breakdown)'!$B$5</c:f>
              <c:strCache>
                <c:ptCount val="1"/>
                <c:pt idx="0">
                  <c:v>1000-1500</c:v>
                </c:pt>
              </c:strCache>
            </c:strRef>
          </c:tx>
          <c:spPr>
            <a:solidFill>
              <a:schemeClr val="accent4"/>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'Scot(Amt_breakdown)'!$C$5:$G$5</c:f>
              <c:numCache>
                <c:formatCode>0.0%</c:formatCode>
                <c:ptCount val="5"/>
                <c:pt idx="0">
                  <c:v>0.13376383763837638</c:v>
                </c:pt>
                <c:pt idx="1">
                  <c:v>0.13157894736842105</c:v>
                </c:pt>
                <c:pt idx="2">
                  <c:v>0.1407035175879397</c:v>
                </c:pt>
                <c:pt idx="3">
                  <c:v>0.12330623306233063</c:v>
                </c:pt>
                <c:pt idx="4">
                  <c:v>0.15645161290322582</c:v>
                </c:pt>
              </c:numCache>
            </c:numRef>
          </c:val>
          <c:extLst>
            <c:ext xmlns:c16="http://schemas.microsoft.com/office/drawing/2014/chart" uri="{C3380CC4-5D6E-409C-BE32-E72D297353CC}">
              <c16:uniqueId val="{00000003-28DF-4D1F-BB71-8C35A21819EE}"/>
            </c:ext>
          </c:extLst>
        </c:ser>
        <c:ser>
          <c:idx val="4"/>
          <c:order val="4"/>
          <c:tx>
            <c:strRef>
              <c:f>'Scot(Amt_breakdown)'!$B$6</c:f>
              <c:strCache>
                <c:ptCount val="1"/>
                <c:pt idx="0">
                  <c:v>1500-2000</c:v>
                </c:pt>
              </c:strCache>
            </c:strRef>
          </c:tx>
          <c:spPr>
            <a:solidFill>
              <a:schemeClr val="accent5"/>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'Scot(Amt_breakdown)'!$C$6:$G$6</c:f>
              <c:numCache>
                <c:formatCode>0.0%</c:formatCode>
                <c:ptCount val="5"/>
                <c:pt idx="0">
                  <c:v>6.3653136531365312E-2</c:v>
                </c:pt>
                <c:pt idx="1">
                  <c:v>4.6052631578947366E-2</c:v>
                </c:pt>
                <c:pt idx="2">
                  <c:v>7.9145728643216076E-2</c:v>
                </c:pt>
                <c:pt idx="3">
                  <c:v>6.910569105691057E-2</c:v>
                </c:pt>
                <c:pt idx="4">
                  <c:v>7.9032258064516123E-2</c:v>
                </c:pt>
              </c:numCache>
            </c:numRef>
          </c:val>
          <c:extLst>
            <c:ext xmlns:c16="http://schemas.microsoft.com/office/drawing/2014/chart" uri="{C3380CC4-5D6E-409C-BE32-E72D297353CC}">
              <c16:uniqueId val="{00000004-28DF-4D1F-BB71-8C35A21819EE}"/>
            </c:ext>
          </c:extLst>
        </c:ser>
        <c:ser>
          <c:idx val="5"/>
          <c:order val="5"/>
          <c:tx>
            <c:strRef>
              <c:f>'Scot(Amt_breakdown)'!$B$7</c:f>
              <c:strCache>
                <c:ptCount val="1"/>
                <c:pt idx="0">
                  <c:v>2000-3000</c:v>
                </c:pt>
              </c:strCache>
            </c:strRef>
          </c:tx>
          <c:spPr>
            <a:solidFill>
              <a:schemeClr val="accent6"/>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'Scot(Amt_breakdown)'!$C$7:$G$7</c:f>
              <c:numCache>
                <c:formatCode>0.0%</c:formatCode>
                <c:ptCount val="5"/>
                <c:pt idx="0">
                  <c:v>9.5018450184501849E-2</c:v>
                </c:pt>
                <c:pt idx="1">
                  <c:v>0.10087719298245613</c:v>
                </c:pt>
                <c:pt idx="2">
                  <c:v>0.11306532663316583</c:v>
                </c:pt>
                <c:pt idx="3">
                  <c:v>0.13821138211382114</c:v>
                </c:pt>
                <c:pt idx="4">
                  <c:v>0.11612903225806452</c:v>
                </c:pt>
              </c:numCache>
            </c:numRef>
          </c:val>
          <c:extLst>
            <c:ext xmlns:c16="http://schemas.microsoft.com/office/drawing/2014/chart" uri="{C3380CC4-5D6E-409C-BE32-E72D297353CC}">
              <c16:uniqueId val="{00000005-28DF-4D1F-BB71-8C35A21819EE}"/>
            </c:ext>
          </c:extLst>
        </c:ser>
        <c:ser>
          <c:idx val="6"/>
          <c:order val="6"/>
          <c:tx>
            <c:strRef>
              <c:f>'Scot(Amt_breakdown)'!$B$8</c:f>
              <c:strCache>
                <c:ptCount val="1"/>
                <c:pt idx="0">
                  <c:v>3000+</c:v>
                </c:pt>
              </c:strCache>
            </c:strRef>
          </c:tx>
          <c:spPr>
            <a:solidFill>
              <a:schemeClr val="accent1">
                <a:lumMod val="60000"/>
              </a:schemeClr>
            </a:solidFill>
            <a:ln>
              <a:noFill/>
            </a:ln>
            <a:effectLst/>
          </c:spPr>
          <c:invertIfNegative val="0"/>
          <c:cat>
            <c:strRef>
              <c:f>'Scot(Amt_breakdown)'!$C$1:$G$1</c:f>
              <c:strCache>
                <c:ptCount val="5"/>
                <c:pt idx="0">
                  <c:v>Q4 2022</c:v>
                </c:pt>
                <c:pt idx="1">
                  <c:v>Q1 2023</c:v>
                </c:pt>
                <c:pt idx="2">
                  <c:v>Q2 2023</c:v>
                </c:pt>
                <c:pt idx="3">
                  <c:v>Q3 2023</c:v>
                </c:pt>
                <c:pt idx="4">
                  <c:v>Q4 2023</c:v>
                </c:pt>
              </c:strCache>
            </c:strRef>
          </c:cat>
          <c:val>
            <c:numRef>
              <c:f>'Scot(Amt_breakdown)'!$C$8:$G$8</c:f>
              <c:numCache>
                <c:formatCode>0.0%</c:formatCode>
                <c:ptCount val="5"/>
                <c:pt idx="0">
                  <c:v>0.16236162361623616</c:v>
                </c:pt>
                <c:pt idx="1">
                  <c:v>0.14583333333333334</c:v>
                </c:pt>
                <c:pt idx="2">
                  <c:v>0.17336683417085427</c:v>
                </c:pt>
                <c:pt idx="3">
                  <c:v>0.18699186991869918</c:v>
                </c:pt>
                <c:pt idx="4">
                  <c:v>0.16129032258064516</c:v>
                </c:pt>
              </c:numCache>
            </c:numRef>
          </c:val>
          <c:extLst>
            <c:ext xmlns:c16="http://schemas.microsoft.com/office/drawing/2014/chart" uri="{C3380CC4-5D6E-409C-BE32-E72D297353CC}">
              <c16:uniqueId val="{00000006-28DF-4D1F-BB71-8C35A21819EE}"/>
            </c:ext>
          </c:extLst>
        </c:ser>
        <c:dLbls>
          <c:showLegendKey val="0"/>
          <c:showVal val="0"/>
          <c:showCatName val="0"/>
          <c:showSerName val="0"/>
          <c:showPercent val="0"/>
          <c:showBubbleSize val="0"/>
        </c:dLbls>
        <c:gapWidth val="150"/>
        <c:overlap val="100"/>
        <c:axId val="1721910768"/>
        <c:axId val="1490633264"/>
      </c:barChart>
      <c:catAx>
        <c:axId val="172191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0633264"/>
        <c:crosses val="autoZero"/>
        <c:auto val="1"/>
        <c:lblAlgn val="ctr"/>
        <c:lblOffset val="100"/>
        <c:noMultiLvlLbl val="0"/>
      </c:catAx>
      <c:valAx>
        <c:axId val="149063326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9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a:solidFill>
        <a:srgbClr val="46EF7F">
          <a:lumMod val="50000"/>
        </a:srgbClr>
      </a:solid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consumer decrees in Scotland </a:t>
            </a:r>
          </a:p>
        </c:rich>
      </c:tx>
      <c:layout>
        <c:manualLayout>
          <c:xMode val="edge"/>
          <c:yMode val="edge"/>
          <c:x val="0.12069585189753622"/>
          <c:y val="0"/>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'Scot(Amt_breakdown)'!$L$2</c:f>
              <c:strCache>
                <c:ptCount val="1"/>
                <c:pt idx="0">
                  <c:v>&lt;100</c:v>
                </c:pt>
              </c:strCache>
            </c:strRef>
          </c:tx>
          <c:spPr>
            <a:solidFill>
              <a:schemeClr val="accent1"/>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'Scot(Amt_breakdown)'!$M$2:$Q$2</c:f>
              <c:numCache>
                <c:formatCode>0.00%</c:formatCode>
                <c:ptCount val="5"/>
                <c:pt idx="0">
                  <c:v>3.1536697247706424E-3</c:v>
                </c:pt>
                <c:pt idx="1">
                  <c:v>3.3715441672285905E-3</c:v>
                </c:pt>
                <c:pt idx="2">
                  <c:v>1.6077170418006431E-3</c:v>
                </c:pt>
                <c:pt idx="3">
                  <c:v>2.0270270270270271E-3</c:v>
                </c:pt>
                <c:pt idx="4">
                  <c:v>1.8129079042784628E-3</c:v>
                </c:pt>
              </c:numCache>
            </c:numRef>
          </c:val>
          <c:extLst>
            <c:ext xmlns:c16="http://schemas.microsoft.com/office/drawing/2014/chart" uri="{C3380CC4-5D6E-409C-BE32-E72D297353CC}">
              <c16:uniqueId val="{00000000-C21D-4368-A1A2-2CCF8D785B49}"/>
            </c:ext>
          </c:extLst>
        </c:ser>
        <c:ser>
          <c:idx val="1"/>
          <c:order val="1"/>
          <c:tx>
            <c:strRef>
              <c:f>'Scot(Amt_breakdown)'!$L$3</c:f>
              <c:strCache>
                <c:ptCount val="1"/>
                <c:pt idx="0">
                  <c:v>100-500</c:v>
                </c:pt>
              </c:strCache>
            </c:strRef>
          </c:tx>
          <c:spPr>
            <a:solidFill>
              <a:schemeClr val="accent2"/>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'Scot(Amt_breakdown)'!$M$3:$Q$3</c:f>
              <c:numCache>
                <c:formatCode>0.00%</c:formatCode>
                <c:ptCount val="5"/>
                <c:pt idx="0">
                  <c:v>0.22018348623853212</c:v>
                </c:pt>
                <c:pt idx="1">
                  <c:v>0.13755900202292651</c:v>
                </c:pt>
                <c:pt idx="2">
                  <c:v>7.8778135048231515E-2</c:v>
                </c:pt>
                <c:pt idx="3">
                  <c:v>9.4256756756756752E-2</c:v>
                </c:pt>
                <c:pt idx="4">
                  <c:v>8.8107324147933291E-2</c:v>
                </c:pt>
              </c:numCache>
            </c:numRef>
          </c:val>
          <c:extLst>
            <c:ext xmlns:c16="http://schemas.microsoft.com/office/drawing/2014/chart" uri="{C3380CC4-5D6E-409C-BE32-E72D297353CC}">
              <c16:uniqueId val="{00000001-C21D-4368-A1A2-2CCF8D785B49}"/>
            </c:ext>
          </c:extLst>
        </c:ser>
        <c:ser>
          <c:idx val="2"/>
          <c:order val="2"/>
          <c:tx>
            <c:strRef>
              <c:f>'Scot(Amt_breakdown)'!$L$4</c:f>
              <c:strCache>
                <c:ptCount val="1"/>
                <c:pt idx="0">
                  <c:v>500-1000</c:v>
                </c:pt>
              </c:strCache>
            </c:strRef>
          </c:tx>
          <c:spPr>
            <a:solidFill>
              <a:schemeClr val="accent3"/>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'Scot(Amt_breakdown)'!$M$4:$Q$4</c:f>
              <c:numCache>
                <c:formatCode>0.00%</c:formatCode>
                <c:ptCount val="5"/>
                <c:pt idx="0">
                  <c:v>0.22591743119266056</c:v>
                </c:pt>
                <c:pt idx="1">
                  <c:v>0.21038435603506406</c:v>
                </c:pt>
                <c:pt idx="2">
                  <c:v>0.19260450160771705</c:v>
                </c:pt>
                <c:pt idx="3">
                  <c:v>0.19527027027027027</c:v>
                </c:pt>
                <c:pt idx="4">
                  <c:v>0.2084844089920232</c:v>
                </c:pt>
              </c:numCache>
            </c:numRef>
          </c:val>
          <c:extLst>
            <c:ext xmlns:c16="http://schemas.microsoft.com/office/drawing/2014/chart" uri="{C3380CC4-5D6E-409C-BE32-E72D297353CC}">
              <c16:uniqueId val="{00000002-C21D-4368-A1A2-2CCF8D785B49}"/>
            </c:ext>
          </c:extLst>
        </c:ser>
        <c:ser>
          <c:idx val="3"/>
          <c:order val="3"/>
          <c:tx>
            <c:strRef>
              <c:f>'Scot(Amt_breakdown)'!$L$5</c:f>
              <c:strCache>
                <c:ptCount val="1"/>
                <c:pt idx="0">
                  <c:v>1000-1500</c:v>
                </c:pt>
              </c:strCache>
            </c:strRef>
          </c:tx>
          <c:spPr>
            <a:solidFill>
              <a:schemeClr val="accent4"/>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'Scot(Amt_breakdown)'!$M$5:$Q$5</c:f>
              <c:numCache>
                <c:formatCode>0.00%</c:formatCode>
                <c:ptCount val="5"/>
                <c:pt idx="0">
                  <c:v>0.15969036697247707</c:v>
                </c:pt>
                <c:pt idx="1">
                  <c:v>0.17835468644639244</c:v>
                </c:pt>
                <c:pt idx="2">
                  <c:v>0.18295819935691318</c:v>
                </c:pt>
                <c:pt idx="3">
                  <c:v>0.18175675675675676</c:v>
                </c:pt>
                <c:pt idx="4">
                  <c:v>0.17947788252356781</c:v>
                </c:pt>
              </c:numCache>
            </c:numRef>
          </c:val>
          <c:extLst>
            <c:ext xmlns:c16="http://schemas.microsoft.com/office/drawing/2014/chart" uri="{C3380CC4-5D6E-409C-BE32-E72D297353CC}">
              <c16:uniqueId val="{00000003-C21D-4368-A1A2-2CCF8D785B49}"/>
            </c:ext>
          </c:extLst>
        </c:ser>
        <c:ser>
          <c:idx val="4"/>
          <c:order val="4"/>
          <c:tx>
            <c:strRef>
              <c:f>'Scot(Amt_breakdown)'!$L$6</c:f>
              <c:strCache>
                <c:ptCount val="1"/>
                <c:pt idx="0">
                  <c:v>1500-2000</c:v>
                </c:pt>
              </c:strCache>
            </c:strRef>
          </c:tx>
          <c:spPr>
            <a:solidFill>
              <a:schemeClr val="accent5"/>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'Scot(Amt_breakdown)'!$M$6:$Q$6</c:f>
              <c:numCache>
                <c:formatCode>0.00%</c:formatCode>
                <c:ptCount val="5"/>
                <c:pt idx="0">
                  <c:v>0.1003440366972477</c:v>
                </c:pt>
                <c:pt idx="1">
                  <c:v>0.11294672960215779</c:v>
                </c:pt>
                <c:pt idx="2">
                  <c:v>0.12475884244372991</c:v>
                </c:pt>
                <c:pt idx="3">
                  <c:v>0.13243243243243244</c:v>
                </c:pt>
                <c:pt idx="4">
                  <c:v>0.1363306744017404</c:v>
                </c:pt>
              </c:numCache>
            </c:numRef>
          </c:val>
          <c:extLst>
            <c:ext xmlns:c16="http://schemas.microsoft.com/office/drawing/2014/chart" uri="{C3380CC4-5D6E-409C-BE32-E72D297353CC}">
              <c16:uniqueId val="{00000004-C21D-4368-A1A2-2CCF8D785B49}"/>
            </c:ext>
          </c:extLst>
        </c:ser>
        <c:ser>
          <c:idx val="5"/>
          <c:order val="5"/>
          <c:tx>
            <c:strRef>
              <c:f>'Scot(Amt_breakdown)'!$L$7</c:f>
              <c:strCache>
                <c:ptCount val="1"/>
                <c:pt idx="0">
                  <c:v>2000-3000</c:v>
                </c:pt>
              </c:strCache>
            </c:strRef>
          </c:tx>
          <c:spPr>
            <a:solidFill>
              <a:schemeClr val="accent6"/>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'Scot(Amt_breakdown)'!$M$7:$Q$7</c:f>
              <c:numCache>
                <c:formatCode>0.00%</c:formatCode>
                <c:ptCount val="5"/>
                <c:pt idx="0">
                  <c:v>0.12586009174311927</c:v>
                </c:pt>
                <c:pt idx="1">
                  <c:v>0.15711395819285232</c:v>
                </c:pt>
                <c:pt idx="2">
                  <c:v>0.19003215434083601</c:v>
                </c:pt>
                <c:pt idx="3">
                  <c:v>0.18986486486486487</c:v>
                </c:pt>
                <c:pt idx="4">
                  <c:v>0.16642494561276286</c:v>
                </c:pt>
              </c:numCache>
            </c:numRef>
          </c:val>
          <c:extLst>
            <c:ext xmlns:c16="http://schemas.microsoft.com/office/drawing/2014/chart" uri="{C3380CC4-5D6E-409C-BE32-E72D297353CC}">
              <c16:uniqueId val="{00000005-C21D-4368-A1A2-2CCF8D785B49}"/>
            </c:ext>
          </c:extLst>
        </c:ser>
        <c:ser>
          <c:idx val="6"/>
          <c:order val="6"/>
          <c:tx>
            <c:strRef>
              <c:f>'Scot(Amt_breakdown)'!$L$8</c:f>
              <c:strCache>
                <c:ptCount val="1"/>
                <c:pt idx="0">
                  <c:v>3000+</c:v>
                </c:pt>
              </c:strCache>
            </c:strRef>
          </c:tx>
          <c:spPr>
            <a:solidFill>
              <a:schemeClr val="accent1">
                <a:lumMod val="60000"/>
              </a:schemeClr>
            </a:solidFill>
            <a:ln>
              <a:noFill/>
            </a:ln>
            <a:effectLst/>
          </c:spPr>
          <c:invertIfNegative val="0"/>
          <c:cat>
            <c:strRef>
              <c:f>'Scot(Amt_breakdown)'!$M$1:$Q$1</c:f>
              <c:strCache>
                <c:ptCount val="5"/>
                <c:pt idx="0">
                  <c:v>Q4 2022</c:v>
                </c:pt>
                <c:pt idx="1">
                  <c:v>Q1 2023</c:v>
                </c:pt>
                <c:pt idx="2">
                  <c:v>Q2 2023</c:v>
                </c:pt>
                <c:pt idx="3">
                  <c:v>Q3 2023</c:v>
                </c:pt>
                <c:pt idx="4">
                  <c:v>Q4 2023</c:v>
                </c:pt>
              </c:strCache>
            </c:strRef>
          </c:cat>
          <c:val>
            <c:numRef>
              <c:f>'Scot(Amt_breakdown)'!$M$8:$Q$8</c:f>
              <c:numCache>
                <c:formatCode>0.00%</c:formatCode>
                <c:ptCount val="5"/>
                <c:pt idx="0">
                  <c:v>0.16485091743119265</c:v>
                </c:pt>
                <c:pt idx="1">
                  <c:v>0.2002697235333783</c:v>
                </c:pt>
                <c:pt idx="2">
                  <c:v>0.22926045016077171</c:v>
                </c:pt>
                <c:pt idx="3">
                  <c:v>0.20439189189189189</c:v>
                </c:pt>
                <c:pt idx="4">
                  <c:v>0.21936185641769398</c:v>
                </c:pt>
              </c:numCache>
            </c:numRef>
          </c:val>
          <c:extLst>
            <c:ext xmlns:c16="http://schemas.microsoft.com/office/drawing/2014/chart" uri="{C3380CC4-5D6E-409C-BE32-E72D297353CC}">
              <c16:uniqueId val="{00000006-C21D-4368-A1A2-2CCF8D785B49}"/>
            </c:ext>
          </c:extLst>
        </c:ser>
        <c:dLbls>
          <c:showLegendKey val="0"/>
          <c:showVal val="0"/>
          <c:showCatName val="0"/>
          <c:showSerName val="0"/>
          <c:showPercent val="0"/>
          <c:showBubbleSize val="0"/>
        </c:dLbls>
        <c:gapWidth val="150"/>
        <c:overlap val="100"/>
        <c:axId val="1637671040"/>
        <c:axId val="1640371136"/>
      </c:barChart>
      <c:catAx>
        <c:axId val="163767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0371136"/>
        <c:crosses val="autoZero"/>
        <c:auto val="1"/>
        <c:lblAlgn val="ctr"/>
        <c:lblOffset val="100"/>
        <c:noMultiLvlLbl val="0"/>
      </c:catAx>
      <c:valAx>
        <c:axId val="16403711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767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a:solidFill>
        <a:srgbClr val="46EF7F">
          <a:lumMod val="50000"/>
        </a:srgbClr>
      </a:solid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Number of judgments in Northern Ireland by defendant type</a:t>
            </a:r>
          </a:p>
        </c:rich>
      </c:tx>
      <c:layout>
        <c:manualLayout>
          <c:xMode val="edge"/>
          <c:yMode val="edge"/>
          <c:x val="0.10743044619422572"/>
          <c:y val="1.3888888888888888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'NI(Defendant_type)'!$B$2</c:f>
              <c:strCache>
                <c:ptCount val="1"/>
                <c:pt idx="0">
                  <c:v>Corporate</c:v>
                </c:pt>
              </c:strCache>
            </c:strRef>
          </c:tx>
          <c:spPr>
            <a:ln w="28575" cap="rnd">
              <a:solidFill>
                <a:schemeClr val="accent6">
                  <a:lumMod val="50000"/>
                </a:schemeClr>
              </a:solidFill>
              <a:round/>
            </a:ln>
            <a:effectLst/>
          </c:spPr>
          <c:marker>
            <c:symbol val="none"/>
          </c:marker>
          <c:cat>
            <c:strRef>
              <c:f>'NI(Defendant_type)'!$C$1:$G$1</c:f>
              <c:strCache>
                <c:ptCount val="5"/>
                <c:pt idx="0">
                  <c:v>Q4 2022</c:v>
                </c:pt>
                <c:pt idx="1">
                  <c:v>Q1 2023</c:v>
                </c:pt>
                <c:pt idx="2">
                  <c:v>Q2 2023</c:v>
                </c:pt>
                <c:pt idx="3">
                  <c:v>Q3 2023</c:v>
                </c:pt>
                <c:pt idx="4">
                  <c:v>Q4 2023</c:v>
                </c:pt>
              </c:strCache>
            </c:strRef>
          </c:cat>
          <c:val>
            <c:numRef>
              <c:f>'NI(Defendant_type)'!$C$2:$G$2</c:f>
              <c:numCache>
                <c:formatCode>#,##0</c:formatCode>
                <c:ptCount val="5"/>
                <c:pt idx="0">
                  <c:v>349</c:v>
                </c:pt>
                <c:pt idx="1">
                  <c:v>461</c:v>
                </c:pt>
                <c:pt idx="2">
                  <c:v>560</c:v>
                </c:pt>
                <c:pt idx="3">
                  <c:v>427</c:v>
                </c:pt>
                <c:pt idx="4">
                  <c:v>348</c:v>
                </c:pt>
              </c:numCache>
            </c:numRef>
          </c:val>
          <c:smooth val="0"/>
          <c:extLst>
            <c:ext xmlns:c16="http://schemas.microsoft.com/office/drawing/2014/chart" uri="{C3380CC4-5D6E-409C-BE32-E72D297353CC}">
              <c16:uniqueId val="{00000000-CFBF-4100-838A-9FB7DF285895}"/>
            </c:ext>
          </c:extLst>
        </c:ser>
        <c:ser>
          <c:idx val="1"/>
          <c:order val="1"/>
          <c:tx>
            <c:strRef>
              <c:f>'NI(Defendant_type)'!$B$3</c:f>
              <c:strCache>
                <c:ptCount val="1"/>
                <c:pt idx="0">
                  <c:v>Non-corporate</c:v>
                </c:pt>
              </c:strCache>
            </c:strRef>
          </c:tx>
          <c:spPr>
            <a:ln w="28575" cap="rnd">
              <a:solidFill>
                <a:schemeClr val="accent5">
                  <a:lumMod val="75000"/>
                </a:schemeClr>
              </a:solidFill>
              <a:round/>
            </a:ln>
            <a:effectLst/>
          </c:spPr>
          <c:marker>
            <c:symbol val="none"/>
          </c:marker>
          <c:cat>
            <c:strRef>
              <c:f>'NI(Defendant_type)'!$C$1:$G$1</c:f>
              <c:strCache>
                <c:ptCount val="5"/>
                <c:pt idx="0">
                  <c:v>Q4 2022</c:v>
                </c:pt>
                <c:pt idx="1">
                  <c:v>Q1 2023</c:v>
                </c:pt>
                <c:pt idx="2">
                  <c:v>Q2 2023</c:v>
                </c:pt>
                <c:pt idx="3">
                  <c:v>Q3 2023</c:v>
                </c:pt>
                <c:pt idx="4">
                  <c:v>Q4 2023</c:v>
                </c:pt>
              </c:strCache>
            </c:strRef>
          </c:cat>
          <c:val>
            <c:numRef>
              <c:f>'NI(Defendant_type)'!$C$3:$G$3</c:f>
              <c:numCache>
                <c:formatCode>#,##0</c:formatCode>
                <c:ptCount val="5"/>
                <c:pt idx="0">
                  <c:v>28</c:v>
                </c:pt>
                <c:pt idx="1">
                  <c:v>13</c:v>
                </c:pt>
                <c:pt idx="2">
                  <c:v>23</c:v>
                </c:pt>
                <c:pt idx="3">
                  <c:v>31</c:v>
                </c:pt>
                <c:pt idx="4">
                  <c:v>22</c:v>
                </c:pt>
              </c:numCache>
            </c:numRef>
          </c:val>
          <c:smooth val="0"/>
          <c:extLst>
            <c:ext xmlns:c16="http://schemas.microsoft.com/office/drawing/2014/chart" uri="{C3380CC4-5D6E-409C-BE32-E72D297353CC}">
              <c16:uniqueId val="{00000001-CFBF-4100-838A-9FB7DF285895}"/>
            </c:ext>
          </c:extLst>
        </c:ser>
        <c:ser>
          <c:idx val="2"/>
          <c:order val="2"/>
          <c:tx>
            <c:strRef>
              <c:f>'NI(Defendant_type)'!$B$4</c:f>
              <c:strCache>
                <c:ptCount val="1"/>
                <c:pt idx="0">
                  <c:v>Commercial</c:v>
                </c:pt>
              </c:strCache>
            </c:strRef>
          </c:tx>
          <c:spPr>
            <a:ln w="28575" cap="rnd">
              <a:solidFill>
                <a:schemeClr val="accent1"/>
              </a:solidFill>
              <a:round/>
            </a:ln>
            <a:effectLst/>
          </c:spPr>
          <c:marker>
            <c:symbol val="none"/>
          </c:marker>
          <c:cat>
            <c:strRef>
              <c:f>'NI(Defendant_type)'!$C$1:$G$1</c:f>
              <c:strCache>
                <c:ptCount val="5"/>
                <c:pt idx="0">
                  <c:v>Q4 2022</c:v>
                </c:pt>
                <c:pt idx="1">
                  <c:v>Q1 2023</c:v>
                </c:pt>
                <c:pt idx="2">
                  <c:v>Q2 2023</c:v>
                </c:pt>
                <c:pt idx="3">
                  <c:v>Q3 2023</c:v>
                </c:pt>
                <c:pt idx="4">
                  <c:v>Q4 2023</c:v>
                </c:pt>
              </c:strCache>
            </c:strRef>
          </c:cat>
          <c:val>
            <c:numRef>
              <c:f>'NI(Defendant_type)'!$C$4:$G$4</c:f>
              <c:numCache>
                <c:formatCode>#,##0</c:formatCode>
                <c:ptCount val="5"/>
                <c:pt idx="0">
                  <c:v>377</c:v>
                </c:pt>
                <c:pt idx="1">
                  <c:v>474</c:v>
                </c:pt>
                <c:pt idx="2">
                  <c:v>583</c:v>
                </c:pt>
                <c:pt idx="3">
                  <c:v>458</c:v>
                </c:pt>
                <c:pt idx="4">
                  <c:v>370</c:v>
                </c:pt>
              </c:numCache>
            </c:numRef>
          </c:val>
          <c:smooth val="0"/>
          <c:extLst>
            <c:ext xmlns:c16="http://schemas.microsoft.com/office/drawing/2014/chart" uri="{C3380CC4-5D6E-409C-BE32-E72D297353CC}">
              <c16:uniqueId val="{00000002-CFBF-4100-838A-9FB7DF285895}"/>
            </c:ext>
          </c:extLst>
        </c:ser>
        <c:dLbls>
          <c:showLegendKey val="0"/>
          <c:showVal val="0"/>
          <c:showCatName val="0"/>
          <c:showSerName val="0"/>
          <c:showPercent val="0"/>
          <c:showBubbleSize val="0"/>
        </c:dLbls>
        <c:marker val="1"/>
        <c:smooth val="0"/>
        <c:axId val="1719068784"/>
        <c:axId val="1721451088"/>
      </c:lineChart>
      <c:lineChart>
        <c:grouping val="standard"/>
        <c:varyColors val="0"/>
        <c:ser>
          <c:idx val="3"/>
          <c:order val="3"/>
          <c:tx>
            <c:strRef>
              <c:f>'NI(Defendant_type)'!$B$5</c:f>
              <c:strCache>
                <c:ptCount val="1"/>
                <c:pt idx="0">
                  <c:v>Consumer</c:v>
                </c:pt>
              </c:strCache>
            </c:strRef>
          </c:tx>
          <c:spPr>
            <a:ln w="28575" cap="rnd">
              <a:solidFill>
                <a:schemeClr val="accent4">
                  <a:lumMod val="75000"/>
                </a:schemeClr>
              </a:solidFill>
              <a:round/>
            </a:ln>
            <a:effectLst/>
          </c:spPr>
          <c:marker>
            <c:symbol val="none"/>
          </c:marker>
          <c:cat>
            <c:strRef>
              <c:f>'NI(Defendant_type)'!$C$1:$G$1</c:f>
              <c:strCache>
                <c:ptCount val="5"/>
                <c:pt idx="0">
                  <c:v>Q4 2022</c:v>
                </c:pt>
                <c:pt idx="1">
                  <c:v>Q1 2023</c:v>
                </c:pt>
                <c:pt idx="2">
                  <c:v>Q2 2023</c:v>
                </c:pt>
                <c:pt idx="3">
                  <c:v>Q3 2023</c:v>
                </c:pt>
                <c:pt idx="4">
                  <c:v>Q4 2023</c:v>
                </c:pt>
              </c:strCache>
            </c:strRef>
          </c:cat>
          <c:val>
            <c:numRef>
              <c:f>'NI(Defendant_type)'!$C$5:$G$5</c:f>
              <c:numCache>
                <c:formatCode>#,##0</c:formatCode>
                <c:ptCount val="5"/>
                <c:pt idx="0">
                  <c:v>813</c:v>
                </c:pt>
                <c:pt idx="1">
                  <c:v>907</c:v>
                </c:pt>
                <c:pt idx="2">
                  <c:v>1188</c:v>
                </c:pt>
                <c:pt idx="3">
                  <c:v>1249</c:v>
                </c:pt>
                <c:pt idx="4">
                  <c:v>1136</c:v>
                </c:pt>
              </c:numCache>
            </c:numRef>
          </c:val>
          <c:smooth val="0"/>
          <c:extLst>
            <c:ext xmlns:c16="http://schemas.microsoft.com/office/drawing/2014/chart" uri="{C3380CC4-5D6E-409C-BE32-E72D297353CC}">
              <c16:uniqueId val="{00000003-CFBF-4100-838A-9FB7DF285895}"/>
            </c:ext>
          </c:extLst>
        </c:ser>
        <c:dLbls>
          <c:showLegendKey val="0"/>
          <c:showVal val="0"/>
          <c:showCatName val="0"/>
          <c:showSerName val="0"/>
          <c:showPercent val="0"/>
          <c:showBubbleSize val="0"/>
        </c:dLbls>
        <c:marker val="1"/>
        <c:smooth val="0"/>
        <c:axId val="1731202400"/>
        <c:axId val="1721444848"/>
      </c:lineChart>
      <c:catAx>
        <c:axId val="171906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451088"/>
        <c:crosses val="autoZero"/>
        <c:auto val="1"/>
        <c:lblAlgn val="ctr"/>
        <c:lblOffset val="100"/>
        <c:noMultiLvlLbl val="0"/>
      </c:catAx>
      <c:valAx>
        <c:axId val="17214510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9068784"/>
        <c:crosses val="autoZero"/>
        <c:crossBetween val="between"/>
      </c:valAx>
      <c:valAx>
        <c:axId val="1721444848"/>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202400"/>
        <c:crosses val="max"/>
        <c:crossBetween val="between"/>
      </c:valAx>
      <c:catAx>
        <c:axId val="1731202400"/>
        <c:scaling>
          <c:orientation val="minMax"/>
        </c:scaling>
        <c:delete val="1"/>
        <c:axPos val="b"/>
        <c:numFmt formatCode="General" sourceLinked="1"/>
        <c:majorTickMark val="out"/>
        <c:minorTickMark val="none"/>
        <c:tickLblPos val="nextTo"/>
        <c:crossAx val="17214448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4">
          <a:lumMod val="75000"/>
        </a:schemeClr>
      </a:solidFill>
      <a:round/>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Total Value of judgments in Northern Ireland</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NI_Value!$B$2</c:f>
              <c:strCache>
                <c:ptCount val="1"/>
                <c:pt idx="0">
                  <c:v>Corporate</c:v>
                </c:pt>
              </c:strCache>
            </c:strRef>
          </c:tx>
          <c:spPr>
            <a:ln w="28575" cap="rnd">
              <a:solidFill>
                <a:schemeClr val="accent6">
                  <a:lumMod val="50000"/>
                </a:schemeClr>
              </a:solidFill>
              <a:round/>
            </a:ln>
            <a:effectLst/>
          </c:spPr>
          <c:marker>
            <c:symbol val="none"/>
          </c:marker>
          <c:cat>
            <c:strRef>
              <c:f>NI_Value!$C$1:$G$1</c:f>
              <c:strCache>
                <c:ptCount val="5"/>
                <c:pt idx="0">
                  <c:v>Q4 2022</c:v>
                </c:pt>
                <c:pt idx="1">
                  <c:v>Q1 2023</c:v>
                </c:pt>
                <c:pt idx="2">
                  <c:v>Q2 2023</c:v>
                </c:pt>
                <c:pt idx="3">
                  <c:v>Q3 2023</c:v>
                </c:pt>
                <c:pt idx="4">
                  <c:v>Q4 2023</c:v>
                </c:pt>
              </c:strCache>
            </c:strRef>
          </c:cat>
          <c:val>
            <c:numRef>
              <c:f>NI_Value!$C$2:$G$2</c:f>
              <c:numCache>
                <c:formatCode>"£"#,##0_);\("£"#,##0\)</c:formatCode>
                <c:ptCount val="5"/>
                <c:pt idx="0">
                  <c:v>895292</c:v>
                </c:pt>
                <c:pt idx="1">
                  <c:v>954770</c:v>
                </c:pt>
                <c:pt idx="2">
                  <c:v>1025383</c:v>
                </c:pt>
                <c:pt idx="3">
                  <c:v>842738</c:v>
                </c:pt>
                <c:pt idx="4">
                  <c:v>726751</c:v>
                </c:pt>
              </c:numCache>
            </c:numRef>
          </c:val>
          <c:smooth val="0"/>
          <c:extLst>
            <c:ext xmlns:c16="http://schemas.microsoft.com/office/drawing/2014/chart" uri="{C3380CC4-5D6E-409C-BE32-E72D297353CC}">
              <c16:uniqueId val="{00000000-6DEA-4701-8398-A90A06DF87A6}"/>
            </c:ext>
          </c:extLst>
        </c:ser>
        <c:ser>
          <c:idx val="2"/>
          <c:order val="2"/>
          <c:tx>
            <c:strRef>
              <c:f>NI_Value!$B$4</c:f>
              <c:strCache>
                <c:ptCount val="1"/>
                <c:pt idx="0">
                  <c:v>Commercial</c:v>
                </c:pt>
              </c:strCache>
            </c:strRef>
          </c:tx>
          <c:spPr>
            <a:ln w="28575" cap="rnd">
              <a:solidFill>
                <a:schemeClr val="accent5">
                  <a:lumMod val="75000"/>
                </a:schemeClr>
              </a:solidFill>
              <a:round/>
            </a:ln>
            <a:effectLst/>
          </c:spPr>
          <c:marker>
            <c:symbol val="none"/>
          </c:marker>
          <c:cat>
            <c:strRef>
              <c:f>NI_Value!$C$1:$G$1</c:f>
              <c:strCache>
                <c:ptCount val="5"/>
                <c:pt idx="0">
                  <c:v>Q4 2022</c:v>
                </c:pt>
                <c:pt idx="1">
                  <c:v>Q1 2023</c:v>
                </c:pt>
                <c:pt idx="2">
                  <c:v>Q2 2023</c:v>
                </c:pt>
                <c:pt idx="3">
                  <c:v>Q3 2023</c:v>
                </c:pt>
                <c:pt idx="4">
                  <c:v>Q4 2023</c:v>
                </c:pt>
              </c:strCache>
            </c:strRef>
          </c:cat>
          <c:val>
            <c:numRef>
              <c:f>NI_Value!$C$4:$G$4</c:f>
              <c:numCache>
                <c:formatCode>"£"#,##0_);\("£"#,##0\)</c:formatCode>
                <c:ptCount val="5"/>
                <c:pt idx="0">
                  <c:v>958527</c:v>
                </c:pt>
                <c:pt idx="1">
                  <c:v>981143</c:v>
                </c:pt>
                <c:pt idx="2">
                  <c:v>1067069</c:v>
                </c:pt>
                <c:pt idx="3">
                  <c:v>964711</c:v>
                </c:pt>
                <c:pt idx="4">
                  <c:v>779740</c:v>
                </c:pt>
              </c:numCache>
            </c:numRef>
          </c:val>
          <c:smooth val="0"/>
          <c:extLst>
            <c:ext xmlns:c16="http://schemas.microsoft.com/office/drawing/2014/chart" uri="{C3380CC4-5D6E-409C-BE32-E72D297353CC}">
              <c16:uniqueId val="{00000001-6DEA-4701-8398-A90A06DF87A6}"/>
            </c:ext>
          </c:extLst>
        </c:ser>
        <c:ser>
          <c:idx val="3"/>
          <c:order val="3"/>
          <c:tx>
            <c:strRef>
              <c:f>NI_Value!$B$5</c:f>
              <c:strCache>
                <c:ptCount val="1"/>
                <c:pt idx="0">
                  <c:v>Consumer</c:v>
                </c:pt>
              </c:strCache>
            </c:strRef>
          </c:tx>
          <c:spPr>
            <a:ln w="28575" cap="rnd">
              <a:solidFill>
                <a:schemeClr val="accent1"/>
              </a:solidFill>
              <a:round/>
            </a:ln>
            <a:effectLst/>
          </c:spPr>
          <c:marker>
            <c:symbol val="none"/>
          </c:marker>
          <c:cat>
            <c:strRef>
              <c:f>NI_Value!$C$1:$G$1</c:f>
              <c:strCache>
                <c:ptCount val="5"/>
                <c:pt idx="0">
                  <c:v>Q4 2022</c:v>
                </c:pt>
                <c:pt idx="1">
                  <c:v>Q1 2023</c:v>
                </c:pt>
                <c:pt idx="2">
                  <c:v>Q2 2023</c:v>
                </c:pt>
                <c:pt idx="3">
                  <c:v>Q3 2023</c:v>
                </c:pt>
                <c:pt idx="4">
                  <c:v>Q4 2023</c:v>
                </c:pt>
              </c:strCache>
            </c:strRef>
          </c:cat>
          <c:val>
            <c:numRef>
              <c:f>NI_Value!$C$5:$G$5</c:f>
              <c:numCache>
                <c:formatCode>"£"#,##0_);\("£"#,##0\)</c:formatCode>
                <c:ptCount val="5"/>
                <c:pt idx="0">
                  <c:v>1908062</c:v>
                </c:pt>
                <c:pt idx="1">
                  <c:v>2274638</c:v>
                </c:pt>
                <c:pt idx="2">
                  <c:v>2833288</c:v>
                </c:pt>
                <c:pt idx="3">
                  <c:v>2984628</c:v>
                </c:pt>
                <c:pt idx="4">
                  <c:v>2070398</c:v>
                </c:pt>
              </c:numCache>
            </c:numRef>
          </c:val>
          <c:smooth val="0"/>
          <c:extLst>
            <c:ext xmlns:c16="http://schemas.microsoft.com/office/drawing/2014/chart" uri="{C3380CC4-5D6E-409C-BE32-E72D297353CC}">
              <c16:uniqueId val="{00000002-6DEA-4701-8398-A90A06DF87A6}"/>
            </c:ext>
          </c:extLst>
        </c:ser>
        <c:dLbls>
          <c:showLegendKey val="0"/>
          <c:showVal val="0"/>
          <c:showCatName val="0"/>
          <c:showSerName val="0"/>
          <c:showPercent val="0"/>
          <c:showBubbleSize val="0"/>
        </c:dLbls>
        <c:marker val="1"/>
        <c:smooth val="0"/>
        <c:axId val="1728607232"/>
        <c:axId val="1721449648"/>
      </c:lineChart>
      <c:lineChart>
        <c:grouping val="standard"/>
        <c:varyColors val="0"/>
        <c:ser>
          <c:idx val="1"/>
          <c:order val="1"/>
          <c:tx>
            <c:strRef>
              <c:f>NI_Value!$B$3</c:f>
              <c:strCache>
                <c:ptCount val="1"/>
                <c:pt idx="0">
                  <c:v>Non-corporate</c:v>
                </c:pt>
              </c:strCache>
            </c:strRef>
          </c:tx>
          <c:spPr>
            <a:ln w="28575" cap="rnd">
              <a:solidFill>
                <a:schemeClr val="accent4">
                  <a:lumMod val="75000"/>
                </a:schemeClr>
              </a:solidFill>
              <a:round/>
            </a:ln>
            <a:effectLst/>
          </c:spPr>
          <c:marker>
            <c:symbol val="none"/>
          </c:marker>
          <c:cat>
            <c:strRef>
              <c:f>NI_Value!$C$1:$G$1</c:f>
              <c:strCache>
                <c:ptCount val="5"/>
                <c:pt idx="0">
                  <c:v>Q4 2022</c:v>
                </c:pt>
                <c:pt idx="1">
                  <c:v>Q1 2023</c:v>
                </c:pt>
                <c:pt idx="2">
                  <c:v>Q2 2023</c:v>
                </c:pt>
                <c:pt idx="3">
                  <c:v>Q3 2023</c:v>
                </c:pt>
                <c:pt idx="4">
                  <c:v>Q4 2023</c:v>
                </c:pt>
              </c:strCache>
            </c:strRef>
          </c:cat>
          <c:val>
            <c:numRef>
              <c:f>NI_Value!$C$3:$G$3</c:f>
              <c:numCache>
                <c:formatCode>"£"#,##0_);\("£"#,##0\)</c:formatCode>
                <c:ptCount val="5"/>
                <c:pt idx="0">
                  <c:v>63235</c:v>
                </c:pt>
                <c:pt idx="1">
                  <c:v>26373</c:v>
                </c:pt>
                <c:pt idx="2">
                  <c:v>41686</c:v>
                </c:pt>
                <c:pt idx="3">
                  <c:v>121973</c:v>
                </c:pt>
                <c:pt idx="4">
                  <c:v>52989</c:v>
                </c:pt>
              </c:numCache>
            </c:numRef>
          </c:val>
          <c:smooth val="0"/>
          <c:extLst>
            <c:ext xmlns:c16="http://schemas.microsoft.com/office/drawing/2014/chart" uri="{C3380CC4-5D6E-409C-BE32-E72D297353CC}">
              <c16:uniqueId val="{00000003-6DEA-4701-8398-A90A06DF87A6}"/>
            </c:ext>
          </c:extLst>
        </c:ser>
        <c:dLbls>
          <c:showLegendKey val="0"/>
          <c:showVal val="0"/>
          <c:showCatName val="0"/>
          <c:showSerName val="0"/>
          <c:showPercent val="0"/>
          <c:showBubbleSize val="0"/>
        </c:dLbls>
        <c:marker val="1"/>
        <c:smooth val="0"/>
        <c:axId val="1649765824"/>
        <c:axId val="1721466928"/>
      </c:lineChart>
      <c:catAx>
        <c:axId val="172860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449648"/>
        <c:crosses val="autoZero"/>
        <c:auto val="1"/>
        <c:lblAlgn val="ctr"/>
        <c:lblOffset val="100"/>
        <c:noMultiLvlLbl val="0"/>
      </c:catAx>
      <c:valAx>
        <c:axId val="1721449648"/>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607232"/>
        <c:crosses val="autoZero"/>
        <c:crossBetween val="between"/>
      </c:valAx>
      <c:valAx>
        <c:axId val="1721466928"/>
        <c:scaling>
          <c:orientation val="minMax"/>
        </c:scaling>
        <c:delete val="0"/>
        <c:axPos val="r"/>
        <c:numFmt formatCode="&quot;£&quot;#,##0_);\(&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9765824"/>
        <c:crosses val="max"/>
        <c:crossBetween val="between"/>
      </c:valAx>
      <c:catAx>
        <c:axId val="1649765824"/>
        <c:scaling>
          <c:orientation val="minMax"/>
        </c:scaling>
        <c:delete val="1"/>
        <c:axPos val="b"/>
        <c:numFmt formatCode="General" sourceLinked="1"/>
        <c:majorTickMark val="out"/>
        <c:minorTickMark val="none"/>
        <c:tickLblPos val="nextTo"/>
        <c:crossAx val="17214669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4">
          <a:lumMod val="75000"/>
        </a:schemeClr>
      </a:solidFill>
      <a:round/>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Average value of judgments in Northern Ireland</a:t>
            </a:r>
          </a:p>
        </c:rich>
      </c:tx>
      <c:layout>
        <c:manualLayout>
          <c:xMode val="edge"/>
          <c:yMode val="edge"/>
          <c:x val="0.19905555555555554"/>
          <c:y val="3.2573289902280131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'NI(Avg_value)'!$B$2</c:f>
              <c:strCache>
                <c:ptCount val="1"/>
                <c:pt idx="0">
                  <c:v>Corporate</c:v>
                </c:pt>
              </c:strCache>
            </c:strRef>
          </c:tx>
          <c:spPr>
            <a:ln w="28575" cap="rnd">
              <a:solidFill>
                <a:schemeClr val="accent6">
                  <a:lumMod val="50000"/>
                </a:schemeClr>
              </a:solidFill>
              <a:round/>
            </a:ln>
            <a:effectLst/>
          </c:spPr>
          <c:marker>
            <c:symbol val="none"/>
          </c:marker>
          <c:cat>
            <c:strRef>
              <c:f>'NI(Avg_value)'!$C$1:$G$1</c:f>
              <c:strCache>
                <c:ptCount val="5"/>
                <c:pt idx="0">
                  <c:v>Q4 2022</c:v>
                </c:pt>
                <c:pt idx="1">
                  <c:v>Q1 2023</c:v>
                </c:pt>
                <c:pt idx="2">
                  <c:v>Q2 2023</c:v>
                </c:pt>
                <c:pt idx="3">
                  <c:v>Q3 2023</c:v>
                </c:pt>
                <c:pt idx="4">
                  <c:v>Q4 2023</c:v>
                </c:pt>
              </c:strCache>
            </c:strRef>
          </c:cat>
          <c:val>
            <c:numRef>
              <c:f>'NI(Avg_value)'!$C$2:$G$2</c:f>
              <c:numCache>
                <c:formatCode>"£"#,##0_);\("£"#,##0\)</c:formatCode>
                <c:ptCount val="5"/>
                <c:pt idx="0">
                  <c:v>2565.3065902578796</c:v>
                </c:pt>
                <c:pt idx="1">
                  <c:v>2071.0845986984814</c:v>
                </c:pt>
                <c:pt idx="2">
                  <c:v>1831.0410714285715</c:v>
                </c:pt>
                <c:pt idx="3">
                  <c:v>1973.6252927400469</c:v>
                </c:pt>
                <c:pt idx="4">
                  <c:v>2088.3649425287358</c:v>
                </c:pt>
              </c:numCache>
            </c:numRef>
          </c:val>
          <c:smooth val="0"/>
          <c:extLst>
            <c:ext xmlns:c16="http://schemas.microsoft.com/office/drawing/2014/chart" uri="{C3380CC4-5D6E-409C-BE32-E72D297353CC}">
              <c16:uniqueId val="{00000000-FD1B-404D-9CEA-FE6485198E47}"/>
            </c:ext>
          </c:extLst>
        </c:ser>
        <c:ser>
          <c:idx val="1"/>
          <c:order val="1"/>
          <c:tx>
            <c:strRef>
              <c:f>'NI(Avg_value)'!$B$3</c:f>
              <c:strCache>
                <c:ptCount val="1"/>
                <c:pt idx="0">
                  <c:v>Non-corporate</c:v>
                </c:pt>
              </c:strCache>
            </c:strRef>
          </c:tx>
          <c:spPr>
            <a:ln w="28575" cap="rnd">
              <a:solidFill>
                <a:schemeClr val="accent5">
                  <a:lumMod val="75000"/>
                </a:schemeClr>
              </a:solidFill>
              <a:round/>
            </a:ln>
            <a:effectLst/>
          </c:spPr>
          <c:marker>
            <c:symbol val="none"/>
          </c:marker>
          <c:cat>
            <c:strRef>
              <c:f>'NI(Avg_value)'!$C$1:$G$1</c:f>
              <c:strCache>
                <c:ptCount val="5"/>
                <c:pt idx="0">
                  <c:v>Q4 2022</c:v>
                </c:pt>
                <c:pt idx="1">
                  <c:v>Q1 2023</c:v>
                </c:pt>
                <c:pt idx="2">
                  <c:v>Q2 2023</c:v>
                </c:pt>
                <c:pt idx="3">
                  <c:v>Q3 2023</c:v>
                </c:pt>
                <c:pt idx="4">
                  <c:v>Q4 2023</c:v>
                </c:pt>
              </c:strCache>
            </c:strRef>
          </c:cat>
          <c:val>
            <c:numRef>
              <c:f>'NI(Avg_value)'!$C$3:$G$3</c:f>
              <c:numCache>
                <c:formatCode>"£"#,##0_);\("£"#,##0\)</c:formatCode>
                <c:ptCount val="5"/>
                <c:pt idx="0">
                  <c:v>2258.3928571428573</c:v>
                </c:pt>
                <c:pt idx="1">
                  <c:v>2028.6923076923076</c:v>
                </c:pt>
                <c:pt idx="2">
                  <c:v>1812.4347826086957</c:v>
                </c:pt>
                <c:pt idx="3">
                  <c:v>3934.6129032258063</c:v>
                </c:pt>
                <c:pt idx="4">
                  <c:v>2408.590909090909</c:v>
                </c:pt>
              </c:numCache>
            </c:numRef>
          </c:val>
          <c:smooth val="0"/>
          <c:extLst>
            <c:ext xmlns:c16="http://schemas.microsoft.com/office/drawing/2014/chart" uri="{C3380CC4-5D6E-409C-BE32-E72D297353CC}">
              <c16:uniqueId val="{00000001-FD1B-404D-9CEA-FE6485198E47}"/>
            </c:ext>
          </c:extLst>
        </c:ser>
        <c:ser>
          <c:idx val="2"/>
          <c:order val="2"/>
          <c:tx>
            <c:strRef>
              <c:f>'NI(Avg_value)'!$B$4</c:f>
              <c:strCache>
                <c:ptCount val="1"/>
                <c:pt idx="0">
                  <c:v>Commercial</c:v>
                </c:pt>
              </c:strCache>
            </c:strRef>
          </c:tx>
          <c:spPr>
            <a:ln w="28575" cap="rnd">
              <a:solidFill>
                <a:schemeClr val="accent1"/>
              </a:solidFill>
              <a:round/>
            </a:ln>
            <a:effectLst/>
          </c:spPr>
          <c:marker>
            <c:symbol val="none"/>
          </c:marker>
          <c:cat>
            <c:strRef>
              <c:f>'NI(Avg_value)'!$C$1:$G$1</c:f>
              <c:strCache>
                <c:ptCount val="5"/>
                <c:pt idx="0">
                  <c:v>Q4 2022</c:v>
                </c:pt>
                <c:pt idx="1">
                  <c:v>Q1 2023</c:v>
                </c:pt>
                <c:pt idx="2">
                  <c:v>Q2 2023</c:v>
                </c:pt>
                <c:pt idx="3">
                  <c:v>Q3 2023</c:v>
                </c:pt>
                <c:pt idx="4">
                  <c:v>Q4 2023</c:v>
                </c:pt>
              </c:strCache>
            </c:strRef>
          </c:cat>
          <c:val>
            <c:numRef>
              <c:f>'NI(Avg_value)'!$C$4:$G$4</c:f>
              <c:numCache>
                <c:formatCode>"£"#,##0_);\("£"#,##0\)</c:formatCode>
                <c:ptCount val="5"/>
                <c:pt idx="0">
                  <c:v>2542.5119363395224</c:v>
                </c:pt>
                <c:pt idx="1">
                  <c:v>2069.92194092827</c:v>
                </c:pt>
                <c:pt idx="2">
                  <c:v>1830.3070325900514</c:v>
                </c:pt>
                <c:pt idx="3">
                  <c:v>2106.3558951965065</c:v>
                </c:pt>
                <c:pt idx="4">
                  <c:v>2107.4054054054054</c:v>
                </c:pt>
              </c:numCache>
            </c:numRef>
          </c:val>
          <c:smooth val="0"/>
          <c:extLst>
            <c:ext xmlns:c16="http://schemas.microsoft.com/office/drawing/2014/chart" uri="{C3380CC4-5D6E-409C-BE32-E72D297353CC}">
              <c16:uniqueId val="{00000002-FD1B-404D-9CEA-FE6485198E47}"/>
            </c:ext>
          </c:extLst>
        </c:ser>
        <c:ser>
          <c:idx val="3"/>
          <c:order val="3"/>
          <c:tx>
            <c:strRef>
              <c:f>'NI(Avg_value)'!$B$5</c:f>
              <c:strCache>
                <c:ptCount val="1"/>
                <c:pt idx="0">
                  <c:v>Consumer</c:v>
                </c:pt>
              </c:strCache>
            </c:strRef>
          </c:tx>
          <c:spPr>
            <a:ln w="28575" cap="rnd">
              <a:solidFill>
                <a:schemeClr val="accent4">
                  <a:lumMod val="75000"/>
                </a:schemeClr>
              </a:solidFill>
              <a:round/>
            </a:ln>
            <a:effectLst/>
          </c:spPr>
          <c:marker>
            <c:symbol val="none"/>
          </c:marker>
          <c:cat>
            <c:strRef>
              <c:f>'NI(Avg_value)'!$C$1:$G$1</c:f>
              <c:strCache>
                <c:ptCount val="5"/>
                <c:pt idx="0">
                  <c:v>Q4 2022</c:v>
                </c:pt>
                <c:pt idx="1">
                  <c:v>Q1 2023</c:v>
                </c:pt>
                <c:pt idx="2">
                  <c:v>Q2 2023</c:v>
                </c:pt>
                <c:pt idx="3">
                  <c:v>Q3 2023</c:v>
                </c:pt>
                <c:pt idx="4">
                  <c:v>Q4 2023</c:v>
                </c:pt>
              </c:strCache>
            </c:strRef>
          </c:cat>
          <c:val>
            <c:numRef>
              <c:f>'NI(Avg_value)'!$C$5:$G$5</c:f>
              <c:numCache>
                <c:formatCode>"£"#,##0_);\("£"#,##0\)</c:formatCode>
                <c:ptCount val="5"/>
                <c:pt idx="0">
                  <c:v>2346.9397293972938</c:v>
                </c:pt>
                <c:pt idx="1">
                  <c:v>2507.8699007717751</c:v>
                </c:pt>
                <c:pt idx="2">
                  <c:v>2384.9225589225589</c:v>
                </c:pt>
                <c:pt idx="3">
                  <c:v>2389.6140912730184</c:v>
                </c:pt>
                <c:pt idx="4">
                  <c:v>1822.5334507042253</c:v>
                </c:pt>
              </c:numCache>
            </c:numRef>
          </c:val>
          <c:smooth val="0"/>
          <c:extLst>
            <c:ext xmlns:c16="http://schemas.microsoft.com/office/drawing/2014/chart" uri="{C3380CC4-5D6E-409C-BE32-E72D297353CC}">
              <c16:uniqueId val="{00000003-FD1B-404D-9CEA-FE6485198E47}"/>
            </c:ext>
          </c:extLst>
        </c:ser>
        <c:dLbls>
          <c:showLegendKey val="0"/>
          <c:showVal val="0"/>
          <c:showCatName val="0"/>
          <c:showSerName val="0"/>
          <c:showPercent val="0"/>
          <c:showBubbleSize val="0"/>
        </c:dLbls>
        <c:smooth val="0"/>
        <c:axId val="1730388256"/>
        <c:axId val="1640359616"/>
      </c:lineChart>
      <c:catAx>
        <c:axId val="173038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0359616"/>
        <c:crosses val="autoZero"/>
        <c:auto val="1"/>
        <c:lblAlgn val="ctr"/>
        <c:lblOffset val="100"/>
        <c:noMultiLvlLbl val="0"/>
      </c:catAx>
      <c:valAx>
        <c:axId val="1640359616"/>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03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4">
          <a:lumMod val="75000"/>
        </a:schemeClr>
      </a:solidFill>
      <a:roun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200" b="1" i="0" u="none" strike="noStrike" kern="1200" spc="0" baseline="0">
                <a:solidFill>
                  <a:schemeClr val="tx2"/>
                </a:solidFill>
                <a:effectLst/>
                <a:latin typeface="+mn-lt"/>
                <a:ea typeface="+mn-ea"/>
                <a:cs typeface="+mn-cs"/>
              </a:defRPr>
            </a:pPr>
            <a:r>
              <a:rPr lang="en-GB" sz="1200" b="1" i="0" u="none" strike="noStrike" kern="1200" spc="0" baseline="0">
                <a:solidFill>
                  <a:schemeClr val="tx2"/>
                </a:solidFill>
                <a:effectLst/>
                <a:latin typeface="+mn-lt"/>
                <a:ea typeface="+mn-ea"/>
                <a:cs typeface="+mn-cs"/>
              </a:rPr>
              <a:t>Amount breakdown for commercial judgments in Northern Ireland </a:t>
            </a:r>
          </a:p>
        </c:rich>
      </c:tx>
      <c:layout>
        <c:manualLayout>
          <c:xMode val="edge"/>
          <c:yMode val="edge"/>
          <c:x val="0.15197222222222223"/>
          <c:y val="0"/>
        </c:manualLayout>
      </c:layout>
      <c:overlay val="0"/>
      <c:spPr>
        <a:noFill/>
        <a:ln>
          <a:noFill/>
        </a:ln>
        <a:effectLst/>
      </c:spPr>
      <c:txPr>
        <a:bodyPr rot="0" spcFirstLastPara="1" vertOverflow="ellipsis" vert="horz" wrap="square" anchor="ctr" anchorCtr="1"/>
        <a:lstStyle/>
        <a:p>
          <a:pPr>
            <a:defRPr lang="en-GB" sz="1200" b="1" i="0" u="none" strike="noStrike" kern="1200" spc="0" baseline="0">
              <a:solidFill>
                <a:schemeClr val="tx2"/>
              </a:solidFill>
              <a:effectLst/>
              <a:latin typeface="+mn-lt"/>
              <a:ea typeface="+mn-ea"/>
              <a:cs typeface="+mn-cs"/>
            </a:defRPr>
          </a:pPr>
          <a:endParaRPr lang="en-US"/>
        </a:p>
      </c:txPr>
    </c:title>
    <c:autoTitleDeleted val="0"/>
    <c:plotArea>
      <c:layout/>
      <c:barChart>
        <c:barDir val="col"/>
        <c:grouping val="percentStacked"/>
        <c:varyColors val="0"/>
        <c:ser>
          <c:idx val="0"/>
          <c:order val="0"/>
          <c:tx>
            <c:strRef>
              <c:f>'NI(Amt_breakdown)'!$B$2</c:f>
              <c:strCache>
                <c:ptCount val="1"/>
                <c:pt idx="0">
                  <c:v>&lt;100</c:v>
                </c:pt>
              </c:strCache>
            </c:strRef>
          </c:tx>
          <c:spPr>
            <a:solidFill>
              <a:schemeClr val="accent1"/>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'NI(Amt_breakdown)'!$C$2:$G$2</c:f>
              <c:numCache>
                <c:formatCode>General</c:formatCode>
                <c:ptCount val="5"/>
                <c:pt idx="0" formatCode="0.00%">
                  <c:v>8.0000000000000002E-3</c:v>
                </c:pt>
                <c:pt idx="2" formatCode="0.00%">
                  <c:v>8.6206896551724137E-3</c:v>
                </c:pt>
                <c:pt idx="3" formatCode="0.00%">
                  <c:v>4.3859649122807015E-3</c:v>
                </c:pt>
                <c:pt idx="4" formatCode="0.00%">
                  <c:v>1.0958904109589041E-2</c:v>
                </c:pt>
              </c:numCache>
            </c:numRef>
          </c:val>
          <c:extLst>
            <c:ext xmlns:c16="http://schemas.microsoft.com/office/drawing/2014/chart" uri="{C3380CC4-5D6E-409C-BE32-E72D297353CC}">
              <c16:uniqueId val="{00000000-A9CE-4FD0-8BE4-E9FC688328E0}"/>
            </c:ext>
          </c:extLst>
        </c:ser>
        <c:ser>
          <c:idx val="1"/>
          <c:order val="1"/>
          <c:tx>
            <c:strRef>
              <c:f>'NI(Amt_breakdown)'!$B$3</c:f>
              <c:strCache>
                <c:ptCount val="1"/>
                <c:pt idx="0">
                  <c:v>100-500</c:v>
                </c:pt>
              </c:strCache>
            </c:strRef>
          </c:tx>
          <c:spPr>
            <a:solidFill>
              <a:schemeClr val="accent3"/>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'NI(Amt_breakdown)'!$C$3:$G$3</c:f>
              <c:numCache>
                <c:formatCode>0.00%</c:formatCode>
                <c:ptCount val="5"/>
                <c:pt idx="0">
                  <c:v>0.39200000000000002</c:v>
                </c:pt>
                <c:pt idx="1">
                  <c:v>0.40889830508474578</c:v>
                </c:pt>
                <c:pt idx="2">
                  <c:v>0.51206896551724135</c:v>
                </c:pt>
                <c:pt idx="3">
                  <c:v>0.39473684210526316</c:v>
                </c:pt>
                <c:pt idx="4">
                  <c:v>0.23013698630136986</c:v>
                </c:pt>
              </c:numCache>
            </c:numRef>
          </c:val>
          <c:extLst>
            <c:ext xmlns:c16="http://schemas.microsoft.com/office/drawing/2014/chart" uri="{C3380CC4-5D6E-409C-BE32-E72D297353CC}">
              <c16:uniqueId val="{00000001-A9CE-4FD0-8BE4-E9FC688328E0}"/>
            </c:ext>
          </c:extLst>
        </c:ser>
        <c:ser>
          <c:idx val="2"/>
          <c:order val="2"/>
          <c:tx>
            <c:strRef>
              <c:f>'NI(Amt_breakdown)'!$B$4</c:f>
              <c:strCache>
                <c:ptCount val="1"/>
                <c:pt idx="0">
                  <c:v>500-1000</c:v>
                </c:pt>
              </c:strCache>
            </c:strRef>
          </c:tx>
          <c:spPr>
            <a:solidFill>
              <a:schemeClr val="accent5"/>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'NI(Amt_breakdown)'!$C$4:$G$4</c:f>
              <c:numCache>
                <c:formatCode>0.00%</c:formatCode>
                <c:ptCount val="5"/>
                <c:pt idx="0">
                  <c:v>0.21066666666666667</c:v>
                </c:pt>
                <c:pt idx="1">
                  <c:v>0.2076271186440678</c:v>
                </c:pt>
                <c:pt idx="2">
                  <c:v>0.19827586206896552</c:v>
                </c:pt>
                <c:pt idx="3">
                  <c:v>0.20614035087719298</c:v>
                </c:pt>
                <c:pt idx="4">
                  <c:v>0.35342465753424657</c:v>
                </c:pt>
              </c:numCache>
            </c:numRef>
          </c:val>
          <c:extLst>
            <c:ext xmlns:c16="http://schemas.microsoft.com/office/drawing/2014/chart" uri="{C3380CC4-5D6E-409C-BE32-E72D297353CC}">
              <c16:uniqueId val="{00000002-A9CE-4FD0-8BE4-E9FC688328E0}"/>
            </c:ext>
          </c:extLst>
        </c:ser>
        <c:ser>
          <c:idx val="3"/>
          <c:order val="3"/>
          <c:tx>
            <c:strRef>
              <c:f>'NI(Amt_breakdown)'!$B$5</c:f>
              <c:strCache>
                <c:ptCount val="1"/>
                <c:pt idx="0">
                  <c:v>1000-1500</c:v>
                </c:pt>
              </c:strCache>
            </c:strRef>
          </c:tx>
          <c:spPr>
            <a:solidFill>
              <a:schemeClr val="accent4"/>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'NI(Amt_breakdown)'!$C$5:$G$5</c:f>
              <c:numCache>
                <c:formatCode>0.00%</c:formatCode>
                <c:ptCount val="5"/>
                <c:pt idx="0">
                  <c:v>5.8666666666666666E-2</c:v>
                </c:pt>
                <c:pt idx="1">
                  <c:v>4.8728813559322036E-2</c:v>
                </c:pt>
                <c:pt idx="2">
                  <c:v>2.4137931034482758E-2</c:v>
                </c:pt>
                <c:pt idx="3">
                  <c:v>6.5789473684210523E-2</c:v>
                </c:pt>
                <c:pt idx="4">
                  <c:v>0.10410958904109589</c:v>
                </c:pt>
              </c:numCache>
            </c:numRef>
          </c:val>
          <c:extLst>
            <c:ext xmlns:c16="http://schemas.microsoft.com/office/drawing/2014/chart" uri="{C3380CC4-5D6E-409C-BE32-E72D297353CC}">
              <c16:uniqueId val="{00000003-A9CE-4FD0-8BE4-E9FC688328E0}"/>
            </c:ext>
          </c:extLst>
        </c:ser>
        <c:ser>
          <c:idx val="4"/>
          <c:order val="4"/>
          <c:tx>
            <c:strRef>
              <c:f>'NI(Amt_breakdown)'!$B$6</c:f>
              <c:strCache>
                <c:ptCount val="1"/>
                <c:pt idx="0">
                  <c:v>1500-2000</c:v>
                </c:pt>
              </c:strCache>
            </c:strRef>
          </c:tx>
          <c:spPr>
            <a:solidFill>
              <a:schemeClr val="accent3">
                <a:lumMod val="50000"/>
              </a:schemeClr>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'NI(Amt_breakdown)'!$C$6:$G$6</c:f>
              <c:numCache>
                <c:formatCode>0.00%</c:formatCode>
                <c:ptCount val="5"/>
                <c:pt idx="0">
                  <c:v>9.3333333333333338E-2</c:v>
                </c:pt>
                <c:pt idx="1">
                  <c:v>9.9576271186440676E-2</c:v>
                </c:pt>
                <c:pt idx="2">
                  <c:v>8.1034482758620685E-2</c:v>
                </c:pt>
                <c:pt idx="3">
                  <c:v>9.2105263157894732E-2</c:v>
                </c:pt>
                <c:pt idx="4">
                  <c:v>7.9452054794520555E-2</c:v>
                </c:pt>
              </c:numCache>
            </c:numRef>
          </c:val>
          <c:extLst>
            <c:ext xmlns:c16="http://schemas.microsoft.com/office/drawing/2014/chart" uri="{C3380CC4-5D6E-409C-BE32-E72D297353CC}">
              <c16:uniqueId val="{00000004-A9CE-4FD0-8BE4-E9FC688328E0}"/>
            </c:ext>
          </c:extLst>
        </c:ser>
        <c:ser>
          <c:idx val="5"/>
          <c:order val="5"/>
          <c:tx>
            <c:strRef>
              <c:f>'NI(Amt_breakdown)'!$B$7</c:f>
              <c:strCache>
                <c:ptCount val="1"/>
                <c:pt idx="0">
                  <c:v>2000-3000</c:v>
                </c:pt>
              </c:strCache>
            </c:strRef>
          </c:tx>
          <c:spPr>
            <a:solidFill>
              <a:schemeClr val="accent5">
                <a:lumMod val="50000"/>
              </a:schemeClr>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'NI(Amt_breakdown)'!$C$7:$G$7</c:f>
              <c:numCache>
                <c:formatCode>0.00%</c:formatCode>
                <c:ptCount val="5"/>
                <c:pt idx="0">
                  <c:v>5.0666666666666665E-2</c:v>
                </c:pt>
                <c:pt idx="1">
                  <c:v>4.8728813559322036E-2</c:v>
                </c:pt>
                <c:pt idx="2">
                  <c:v>3.4482758620689655E-2</c:v>
                </c:pt>
                <c:pt idx="3">
                  <c:v>5.701754385964912E-2</c:v>
                </c:pt>
                <c:pt idx="4">
                  <c:v>8.4931506849315067E-2</c:v>
                </c:pt>
              </c:numCache>
            </c:numRef>
          </c:val>
          <c:extLst>
            <c:ext xmlns:c16="http://schemas.microsoft.com/office/drawing/2014/chart" uri="{C3380CC4-5D6E-409C-BE32-E72D297353CC}">
              <c16:uniqueId val="{00000005-A9CE-4FD0-8BE4-E9FC688328E0}"/>
            </c:ext>
          </c:extLst>
        </c:ser>
        <c:ser>
          <c:idx val="6"/>
          <c:order val="6"/>
          <c:tx>
            <c:strRef>
              <c:f>'NI(Amt_breakdown)'!$B$8</c:f>
              <c:strCache>
                <c:ptCount val="1"/>
                <c:pt idx="0">
                  <c:v>3000+</c:v>
                </c:pt>
              </c:strCache>
            </c:strRef>
          </c:tx>
          <c:spPr>
            <a:solidFill>
              <a:schemeClr val="accent1">
                <a:lumMod val="60000"/>
                <a:lumOff val="40000"/>
              </a:schemeClr>
            </a:solidFill>
            <a:ln>
              <a:noFill/>
            </a:ln>
            <a:effectLst/>
          </c:spPr>
          <c:invertIfNegative val="0"/>
          <c:cat>
            <c:strRef>
              <c:f>'NI(Amt_breakdown)'!$C$1:$G$1</c:f>
              <c:strCache>
                <c:ptCount val="5"/>
                <c:pt idx="0">
                  <c:v>Q4 2022</c:v>
                </c:pt>
                <c:pt idx="1">
                  <c:v>Q1 2023</c:v>
                </c:pt>
                <c:pt idx="2">
                  <c:v>Q2 2023</c:v>
                </c:pt>
                <c:pt idx="3">
                  <c:v>Q3 2023</c:v>
                </c:pt>
                <c:pt idx="4">
                  <c:v>Q4 2023</c:v>
                </c:pt>
              </c:strCache>
            </c:strRef>
          </c:cat>
          <c:val>
            <c:numRef>
              <c:f>'NI(Amt_breakdown)'!$C$8:$G$8</c:f>
              <c:numCache>
                <c:formatCode>0.00%</c:formatCode>
                <c:ptCount val="5"/>
                <c:pt idx="0">
                  <c:v>0.18666666666666668</c:v>
                </c:pt>
                <c:pt idx="1">
                  <c:v>0.1864406779661017</c:v>
                </c:pt>
                <c:pt idx="2">
                  <c:v>0.14137931034482759</c:v>
                </c:pt>
                <c:pt idx="3">
                  <c:v>0.17982456140350878</c:v>
                </c:pt>
                <c:pt idx="4">
                  <c:v>0.13698630136986301</c:v>
                </c:pt>
              </c:numCache>
            </c:numRef>
          </c:val>
          <c:extLst>
            <c:ext xmlns:c16="http://schemas.microsoft.com/office/drawing/2014/chart" uri="{C3380CC4-5D6E-409C-BE32-E72D297353CC}">
              <c16:uniqueId val="{00000006-A9CE-4FD0-8BE4-E9FC688328E0}"/>
            </c:ext>
          </c:extLst>
        </c:ser>
        <c:dLbls>
          <c:showLegendKey val="0"/>
          <c:showVal val="0"/>
          <c:showCatName val="0"/>
          <c:showSerName val="0"/>
          <c:showPercent val="0"/>
          <c:showBubbleSize val="0"/>
        </c:dLbls>
        <c:gapWidth val="150"/>
        <c:overlap val="100"/>
        <c:axId val="1712629264"/>
        <c:axId val="1721450128"/>
      </c:barChart>
      <c:catAx>
        <c:axId val="171262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450128"/>
        <c:crosses val="autoZero"/>
        <c:auto val="1"/>
        <c:lblAlgn val="ctr"/>
        <c:lblOffset val="100"/>
        <c:noMultiLvlLbl val="0"/>
      </c:catAx>
      <c:valAx>
        <c:axId val="17214501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262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accent4">
          <a:lumMod val="7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2"/>
                </a:solidFill>
                <a:effectLst/>
                <a:latin typeface="+mn-lt"/>
                <a:ea typeface="+mn-ea"/>
                <a:cs typeface="+mn-cs"/>
              </a:defRPr>
            </a:pPr>
            <a:r>
              <a:rPr lang="en-GB" sz="1200" b="1" i="0" u="none" strike="noStrike" kern="1200" spc="0" baseline="0">
                <a:solidFill>
                  <a:schemeClr val="tx2"/>
                </a:solidFill>
                <a:effectLst/>
                <a:latin typeface="+mn-lt"/>
                <a:ea typeface="+mn-ea"/>
                <a:cs typeface="+mn-cs"/>
              </a:rPr>
              <a:t>Amount breakdown for consumer judgments in Northern Ireland </a:t>
            </a:r>
          </a:p>
        </c:rich>
      </c:tx>
      <c:layout>
        <c:manualLayout>
          <c:xMode val="edge"/>
          <c:yMode val="edge"/>
          <c:x val="0.11435140191046006"/>
          <c:y val="9.2592217295319624E-3"/>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2"/>
              </a:solidFill>
              <a:effectLst/>
              <a:latin typeface="+mn-lt"/>
              <a:ea typeface="+mn-ea"/>
              <a:cs typeface="+mn-cs"/>
            </a:defRPr>
          </a:pPr>
          <a:endParaRPr lang="en-US"/>
        </a:p>
      </c:txPr>
    </c:title>
    <c:autoTitleDeleted val="0"/>
    <c:plotArea>
      <c:layout/>
      <c:barChart>
        <c:barDir val="col"/>
        <c:grouping val="percentStacked"/>
        <c:varyColors val="0"/>
        <c:ser>
          <c:idx val="0"/>
          <c:order val="0"/>
          <c:tx>
            <c:strRef>
              <c:f>'NI(Amt_breakdown)'!$M$2</c:f>
              <c:strCache>
                <c:ptCount val="1"/>
                <c:pt idx="0">
                  <c:v>&lt;100</c:v>
                </c:pt>
              </c:strCache>
            </c:strRef>
          </c:tx>
          <c:spPr>
            <a:solidFill>
              <a:schemeClr val="accent1"/>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'NI(Amt_breakdown)'!$N$2:$R$2</c:f>
              <c:numCache>
                <c:formatCode>0.00%</c:formatCode>
                <c:ptCount val="5"/>
                <c:pt idx="0">
                  <c:v>1.3630731102850062E-2</c:v>
                </c:pt>
                <c:pt idx="1">
                  <c:v>1.3363028953229399E-2</c:v>
                </c:pt>
                <c:pt idx="2">
                  <c:v>8.5178875638841568E-4</c:v>
                </c:pt>
                <c:pt idx="3">
                  <c:v>6.462035541195477E-3</c:v>
                </c:pt>
                <c:pt idx="4">
                  <c:v>7.9505300353356883E-3</c:v>
                </c:pt>
              </c:numCache>
            </c:numRef>
          </c:val>
          <c:extLst>
            <c:ext xmlns:c16="http://schemas.microsoft.com/office/drawing/2014/chart" uri="{C3380CC4-5D6E-409C-BE32-E72D297353CC}">
              <c16:uniqueId val="{00000000-7F5B-44C5-B105-67F528A986D8}"/>
            </c:ext>
          </c:extLst>
        </c:ser>
        <c:ser>
          <c:idx val="1"/>
          <c:order val="1"/>
          <c:tx>
            <c:strRef>
              <c:f>'NI(Amt_breakdown)'!$M$3</c:f>
              <c:strCache>
                <c:ptCount val="1"/>
                <c:pt idx="0">
                  <c:v>100-500</c:v>
                </c:pt>
              </c:strCache>
            </c:strRef>
          </c:tx>
          <c:spPr>
            <a:solidFill>
              <a:schemeClr val="accent3"/>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'NI(Amt_breakdown)'!$N$3:$R$3</c:f>
              <c:numCache>
                <c:formatCode>0.00%</c:formatCode>
                <c:ptCount val="5"/>
                <c:pt idx="0">
                  <c:v>0.28252788104089221</c:v>
                </c:pt>
                <c:pt idx="1">
                  <c:v>0.2884187082405345</c:v>
                </c:pt>
                <c:pt idx="2">
                  <c:v>0.32453151618398635</c:v>
                </c:pt>
                <c:pt idx="3">
                  <c:v>0.31744749596122779</c:v>
                </c:pt>
                <c:pt idx="4">
                  <c:v>0.30300353356890458</c:v>
                </c:pt>
              </c:numCache>
            </c:numRef>
          </c:val>
          <c:extLst>
            <c:ext xmlns:c16="http://schemas.microsoft.com/office/drawing/2014/chart" uri="{C3380CC4-5D6E-409C-BE32-E72D297353CC}">
              <c16:uniqueId val="{00000001-7F5B-44C5-B105-67F528A986D8}"/>
            </c:ext>
          </c:extLst>
        </c:ser>
        <c:ser>
          <c:idx val="2"/>
          <c:order val="2"/>
          <c:tx>
            <c:strRef>
              <c:f>'NI(Amt_breakdown)'!$M$4</c:f>
              <c:strCache>
                <c:ptCount val="1"/>
                <c:pt idx="0">
                  <c:v>500-1000</c:v>
                </c:pt>
              </c:strCache>
            </c:strRef>
          </c:tx>
          <c:spPr>
            <a:solidFill>
              <a:schemeClr val="accent5"/>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'NI(Amt_breakdown)'!$N$4:$R$4</c:f>
              <c:numCache>
                <c:formatCode>0.00%</c:formatCode>
                <c:ptCount val="5"/>
                <c:pt idx="0">
                  <c:v>0.21809169764560099</c:v>
                </c:pt>
                <c:pt idx="1">
                  <c:v>0.18930957683741648</c:v>
                </c:pt>
                <c:pt idx="2">
                  <c:v>0.21039182282793867</c:v>
                </c:pt>
                <c:pt idx="3">
                  <c:v>0.22536348949919224</c:v>
                </c:pt>
                <c:pt idx="4">
                  <c:v>0.27031802120141341</c:v>
                </c:pt>
              </c:numCache>
            </c:numRef>
          </c:val>
          <c:extLst>
            <c:ext xmlns:c16="http://schemas.microsoft.com/office/drawing/2014/chart" uri="{C3380CC4-5D6E-409C-BE32-E72D297353CC}">
              <c16:uniqueId val="{00000002-7F5B-44C5-B105-67F528A986D8}"/>
            </c:ext>
          </c:extLst>
        </c:ser>
        <c:ser>
          <c:idx val="3"/>
          <c:order val="3"/>
          <c:tx>
            <c:strRef>
              <c:f>'NI(Amt_breakdown)'!$M$5</c:f>
              <c:strCache>
                <c:ptCount val="1"/>
                <c:pt idx="0">
                  <c:v>1000-1500</c:v>
                </c:pt>
              </c:strCache>
            </c:strRef>
          </c:tx>
          <c:spPr>
            <a:solidFill>
              <a:schemeClr val="accent4"/>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'NI(Amt_breakdown)'!$N$5:$R$5</c:f>
              <c:numCache>
                <c:formatCode>0.00%</c:formatCode>
                <c:ptCount val="5"/>
                <c:pt idx="0">
                  <c:v>0.11771995043370508</c:v>
                </c:pt>
                <c:pt idx="1">
                  <c:v>0.10801781737193764</c:v>
                </c:pt>
                <c:pt idx="2">
                  <c:v>0.10817717206132879</c:v>
                </c:pt>
                <c:pt idx="3">
                  <c:v>9.0468497576736667E-2</c:v>
                </c:pt>
                <c:pt idx="4">
                  <c:v>9.187279151943463E-2</c:v>
                </c:pt>
              </c:numCache>
            </c:numRef>
          </c:val>
          <c:extLst>
            <c:ext xmlns:c16="http://schemas.microsoft.com/office/drawing/2014/chart" uri="{C3380CC4-5D6E-409C-BE32-E72D297353CC}">
              <c16:uniqueId val="{00000003-7F5B-44C5-B105-67F528A986D8}"/>
            </c:ext>
          </c:extLst>
        </c:ser>
        <c:ser>
          <c:idx val="4"/>
          <c:order val="4"/>
          <c:tx>
            <c:strRef>
              <c:f>'NI(Amt_breakdown)'!$M$6</c:f>
              <c:strCache>
                <c:ptCount val="1"/>
                <c:pt idx="0">
                  <c:v>1500-2000</c:v>
                </c:pt>
              </c:strCache>
            </c:strRef>
          </c:tx>
          <c:spPr>
            <a:solidFill>
              <a:schemeClr val="accent3">
                <a:lumMod val="50000"/>
              </a:schemeClr>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'NI(Amt_breakdown)'!$N$6:$R$6</c:f>
              <c:numCache>
                <c:formatCode>0.00%</c:formatCode>
                <c:ptCount val="5"/>
                <c:pt idx="0">
                  <c:v>7.0631970260223054E-2</c:v>
                </c:pt>
                <c:pt idx="1">
                  <c:v>8.2405345211581285E-2</c:v>
                </c:pt>
                <c:pt idx="2">
                  <c:v>7.4957410562180582E-2</c:v>
                </c:pt>
                <c:pt idx="3">
                  <c:v>5.9773828756058162E-2</c:v>
                </c:pt>
                <c:pt idx="4">
                  <c:v>6.9787985865724378E-2</c:v>
                </c:pt>
              </c:numCache>
            </c:numRef>
          </c:val>
          <c:extLst>
            <c:ext xmlns:c16="http://schemas.microsoft.com/office/drawing/2014/chart" uri="{C3380CC4-5D6E-409C-BE32-E72D297353CC}">
              <c16:uniqueId val="{00000004-7F5B-44C5-B105-67F528A986D8}"/>
            </c:ext>
          </c:extLst>
        </c:ser>
        <c:ser>
          <c:idx val="5"/>
          <c:order val="5"/>
          <c:tx>
            <c:strRef>
              <c:f>'NI(Amt_breakdown)'!$M$7</c:f>
              <c:strCache>
                <c:ptCount val="1"/>
                <c:pt idx="0">
                  <c:v>2000-3000</c:v>
                </c:pt>
              </c:strCache>
            </c:strRef>
          </c:tx>
          <c:spPr>
            <a:solidFill>
              <a:schemeClr val="accent5">
                <a:lumMod val="50000"/>
              </a:schemeClr>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'NI(Amt_breakdown)'!$N$7:$R$7</c:f>
              <c:numCache>
                <c:formatCode>0.00%</c:formatCode>
                <c:ptCount val="5"/>
                <c:pt idx="0">
                  <c:v>9.541511771995044E-2</c:v>
                </c:pt>
                <c:pt idx="1">
                  <c:v>0.10913140311804009</c:v>
                </c:pt>
                <c:pt idx="2">
                  <c:v>9.540034071550256E-2</c:v>
                </c:pt>
                <c:pt idx="3">
                  <c:v>8.319870759289176E-2</c:v>
                </c:pt>
                <c:pt idx="4">
                  <c:v>8.8339222614840993E-2</c:v>
                </c:pt>
              </c:numCache>
            </c:numRef>
          </c:val>
          <c:extLst>
            <c:ext xmlns:c16="http://schemas.microsoft.com/office/drawing/2014/chart" uri="{C3380CC4-5D6E-409C-BE32-E72D297353CC}">
              <c16:uniqueId val="{00000005-7F5B-44C5-B105-67F528A986D8}"/>
            </c:ext>
          </c:extLst>
        </c:ser>
        <c:ser>
          <c:idx val="6"/>
          <c:order val="6"/>
          <c:tx>
            <c:strRef>
              <c:f>'NI(Amt_breakdown)'!$M$8</c:f>
              <c:strCache>
                <c:ptCount val="1"/>
                <c:pt idx="0">
                  <c:v>3000+</c:v>
                </c:pt>
              </c:strCache>
            </c:strRef>
          </c:tx>
          <c:spPr>
            <a:solidFill>
              <a:schemeClr val="accent1">
                <a:lumMod val="60000"/>
                <a:lumOff val="40000"/>
              </a:schemeClr>
            </a:solidFill>
            <a:ln>
              <a:noFill/>
            </a:ln>
            <a:effectLst/>
          </c:spPr>
          <c:invertIfNegative val="0"/>
          <c:cat>
            <c:strRef>
              <c:f>'NI(Amt_breakdown)'!$N$1:$R$1</c:f>
              <c:strCache>
                <c:ptCount val="5"/>
                <c:pt idx="0">
                  <c:v>Q4 2022</c:v>
                </c:pt>
                <c:pt idx="1">
                  <c:v>Q1 2023</c:v>
                </c:pt>
                <c:pt idx="2">
                  <c:v>Q2 2023</c:v>
                </c:pt>
                <c:pt idx="3">
                  <c:v>Q3 2023</c:v>
                </c:pt>
                <c:pt idx="4">
                  <c:v>Q4 2023</c:v>
                </c:pt>
              </c:strCache>
            </c:strRef>
          </c:cat>
          <c:val>
            <c:numRef>
              <c:f>'NI(Amt_breakdown)'!$N$8:$R$8</c:f>
              <c:numCache>
                <c:formatCode>0.00%</c:formatCode>
                <c:ptCount val="5"/>
                <c:pt idx="0">
                  <c:v>0.20198265179677818</c:v>
                </c:pt>
                <c:pt idx="1">
                  <c:v>0.20935412026726058</c:v>
                </c:pt>
                <c:pt idx="2">
                  <c:v>0.18568994889267462</c:v>
                </c:pt>
                <c:pt idx="3">
                  <c:v>0.21728594507269791</c:v>
                </c:pt>
                <c:pt idx="4">
                  <c:v>0.1687279151943463</c:v>
                </c:pt>
              </c:numCache>
            </c:numRef>
          </c:val>
          <c:extLst>
            <c:ext xmlns:c16="http://schemas.microsoft.com/office/drawing/2014/chart" uri="{C3380CC4-5D6E-409C-BE32-E72D297353CC}">
              <c16:uniqueId val="{00000006-7F5B-44C5-B105-67F528A986D8}"/>
            </c:ext>
          </c:extLst>
        </c:ser>
        <c:dLbls>
          <c:showLegendKey val="0"/>
          <c:showVal val="0"/>
          <c:showCatName val="0"/>
          <c:showSerName val="0"/>
          <c:showPercent val="0"/>
          <c:showBubbleSize val="0"/>
        </c:dLbls>
        <c:gapWidth val="150"/>
        <c:overlap val="100"/>
        <c:axId val="1712607920"/>
        <c:axId val="1640365856"/>
      </c:barChart>
      <c:catAx>
        <c:axId val="171260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0365856"/>
        <c:crosses val="autoZero"/>
        <c:auto val="1"/>
        <c:lblAlgn val="ctr"/>
        <c:lblOffset val="100"/>
        <c:noMultiLvlLbl val="0"/>
      </c:catAx>
      <c:valAx>
        <c:axId val="16403658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260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accent4">
          <a:lumMod val="75000"/>
        </a:schemeClr>
      </a:solidFill>
      <a:round/>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Number of judgments in Republic of Ireland by defendant type</a:t>
            </a:r>
          </a:p>
        </c:rich>
      </c:tx>
      <c:layout>
        <c:manualLayout>
          <c:xMode val="edge"/>
          <c:yMode val="edge"/>
          <c:x val="9.9947982287221196E-2"/>
          <c:y val="1.2504847756789228E-3"/>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'RI(Defendant_type)'!$B$2</c:f>
              <c:strCache>
                <c:ptCount val="1"/>
                <c:pt idx="0">
                  <c:v>Corporate</c:v>
                </c:pt>
              </c:strCache>
            </c:strRef>
          </c:tx>
          <c:spPr>
            <a:ln w="28575" cap="rnd">
              <a:solidFill>
                <a:schemeClr val="accent2">
                  <a:lumMod val="50000"/>
                </a:schemeClr>
              </a:solidFill>
              <a:round/>
            </a:ln>
            <a:effectLst/>
          </c:spPr>
          <c:marker>
            <c:symbol val="none"/>
          </c:marker>
          <c:cat>
            <c:strRef>
              <c:f>'RI(Defendant_type)'!$C$1:$G$1</c:f>
              <c:strCache>
                <c:ptCount val="5"/>
                <c:pt idx="0">
                  <c:v>Q4 2022</c:v>
                </c:pt>
                <c:pt idx="1">
                  <c:v>Q1 2023</c:v>
                </c:pt>
                <c:pt idx="2">
                  <c:v>Q2 2023</c:v>
                </c:pt>
                <c:pt idx="3">
                  <c:v>Q3 2023</c:v>
                </c:pt>
                <c:pt idx="4">
                  <c:v>Q4 2023</c:v>
                </c:pt>
              </c:strCache>
            </c:strRef>
          </c:cat>
          <c:val>
            <c:numRef>
              <c:f>'RI(Defendant_type)'!$C$2:$G$2</c:f>
              <c:numCache>
                <c:formatCode>#,##0</c:formatCode>
                <c:ptCount val="5"/>
                <c:pt idx="0">
                  <c:v>69</c:v>
                </c:pt>
                <c:pt idx="1">
                  <c:v>97</c:v>
                </c:pt>
                <c:pt idx="2">
                  <c:v>118</c:v>
                </c:pt>
                <c:pt idx="3">
                  <c:v>155</c:v>
                </c:pt>
                <c:pt idx="4">
                  <c:v>213</c:v>
                </c:pt>
              </c:numCache>
            </c:numRef>
          </c:val>
          <c:smooth val="0"/>
          <c:extLst>
            <c:ext xmlns:c16="http://schemas.microsoft.com/office/drawing/2014/chart" uri="{C3380CC4-5D6E-409C-BE32-E72D297353CC}">
              <c16:uniqueId val="{00000000-1A37-4444-B2A2-F8A1AC911FBB}"/>
            </c:ext>
          </c:extLst>
        </c:ser>
        <c:ser>
          <c:idx val="1"/>
          <c:order val="1"/>
          <c:tx>
            <c:strRef>
              <c:f>'RI(Defendant_type)'!$B$3</c:f>
              <c:strCache>
                <c:ptCount val="1"/>
                <c:pt idx="0">
                  <c:v>Non-corporate</c:v>
                </c:pt>
              </c:strCache>
            </c:strRef>
          </c:tx>
          <c:spPr>
            <a:ln w="28575" cap="rnd">
              <a:solidFill>
                <a:schemeClr val="accent3">
                  <a:lumMod val="50000"/>
                </a:schemeClr>
              </a:solidFill>
              <a:round/>
            </a:ln>
            <a:effectLst/>
          </c:spPr>
          <c:marker>
            <c:symbol val="none"/>
          </c:marker>
          <c:cat>
            <c:strRef>
              <c:f>'RI(Defendant_type)'!$C$1:$G$1</c:f>
              <c:strCache>
                <c:ptCount val="5"/>
                <c:pt idx="0">
                  <c:v>Q4 2022</c:v>
                </c:pt>
                <c:pt idx="1">
                  <c:v>Q1 2023</c:v>
                </c:pt>
                <c:pt idx="2">
                  <c:v>Q2 2023</c:v>
                </c:pt>
                <c:pt idx="3">
                  <c:v>Q3 2023</c:v>
                </c:pt>
                <c:pt idx="4">
                  <c:v>Q4 2023</c:v>
                </c:pt>
              </c:strCache>
            </c:strRef>
          </c:cat>
          <c:val>
            <c:numRef>
              <c:f>'RI(Defendant_type)'!$C$3:$G$3</c:f>
              <c:numCache>
                <c:formatCode>#,##0</c:formatCode>
                <c:ptCount val="5"/>
                <c:pt idx="0">
                  <c:v>11</c:v>
                </c:pt>
                <c:pt idx="1">
                  <c:v>30</c:v>
                </c:pt>
                <c:pt idx="2">
                  <c:v>46</c:v>
                </c:pt>
                <c:pt idx="3">
                  <c:v>32</c:v>
                </c:pt>
                <c:pt idx="4">
                  <c:v>32</c:v>
                </c:pt>
              </c:numCache>
            </c:numRef>
          </c:val>
          <c:smooth val="0"/>
          <c:extLst>
            <c:ext xmlns:c16="http://schemas.microsoft.com/office/drawing/2014/chart" uri="{C3380CC4-5D6E-409C-BE32-E72D297353CC}">
              <c16:uniqueId val="{00000001-1A37-4444-B2A2-F8A1AC911FBB}"/>
            </c:ext>
          </c:extLst>
        </c:ser>
        <c:ser>
          <c:idx val="2"/>
          <c:order val="2"/>
          <c:tx>
            <c:strRef>
              <c:f>'RI(Defendant_type)'!$B$4</c:f>
              <c:strCache>
                <c:ptCount val="1"/>
                <c:pt idx="0">
                  <c:v>Commercial</c:v>
                </c:pt>
              </c:strCache>
            </c:strRef>
          </c:tx>
          <c:spPr>
            <a:ln w="28575" cap="rnd">
              <a:solidFill>
                <a:schemeClr val="accent5">
                  <a:lumMod val="50000"/>
                </a:schemeClr>
              </a:solidFill>
              <a:round/>
            </a:ln>
            <a:effectLst/>
          </c:spPr>
          <c:marker>
            <c:symbol val="none"/>
          </c:marker>
          <c:cat>
            <c:strRef>
              <c:f>'RI(Defendant_type)'!$C$1:$G$1</c:f>
              <c:strCache>
                <c:ptCount val="5"/>
                <c:pt idx="0">
                  <c:v>Q4 2022</c:v>
                </c:pt>
                <c:pt idx="1">
                  <c:v>Q1 2023</c:v>
                </c:pt>
                <c:pt idx="2">
                  <c:v>Q2 2023</c:v>
                </c:pt>
                <c:pt idx="3">
                  <c:v>Q3 2023</c:v>
                </c:pt>
                <c:pt idx="4">
                  <c:v>Q4 2023</c:v>
                </c:pt>
              </c:strCache>
            </c:strRef>
          </c:cat>
          <c:val>
            <c:numRef>
              <c:f>'RI(Defendant_type)'!$C$4:$G$4</c:f>
              <c:numCache>
                <c:formatCode>#,##0</c:formatCode>
                <c:ptCount val="5"/>
                <c:pt idx="0">
                  <c:v>80</c:v>
                </c:pt>
                <c:pt idx="1">
                  <c:v>127</c:v>
                </c:pt>
                <c:pt idx="2">
                  <c:v>164</c:v>
                </c:pt>
                <c:pt idx="3">
                  <c:v>187</c:v>
                </c:pt>
                <c:pt idx="4">
                  <c:v>245</c:v>
                </c:pt>
              </c:numCache>
            </c:numRef>
          </c:val>
          <c:smooth val="0"/>
          <c:extLst>
            <c:ext xmlns:c16="http://schemas.microsoft.com/office/drawing/2014/chart" uri="{C3380CC4-5D6E-409C-BE32-E72D297353CC}">
              <c16:uniqueId val="{00000002-1A37-4444-B2A2-F8A1AC911FBB}"/>
            </c:ext>
          </c:extLst>
        </c:ser>
        <c:ser>
          <c:idx val="3"/>
          <c:order val="3"/>
          <c:tx>
            <c:strRef>
              <c:f>'RI(Defendant_type)'!$B$5</c:f>
              <c:strCache>
                <c:ptCount val="1"/>
                <c:pt idx="0">
                  <c:v>Consumer</c:v>
                </c:pt>
              </c:strCache>
            </c:strRef>
          </c:tx>
          <c:spPr>
            <a:ln w="28575" cap="rnd">
              <a:solidFill>
                <a:schemeClr val="accent4">
                  <a:lumMod val="50000"/>
                </a:schemeClr>
              </a:solidFill>
              <a:round/>
            </a:ln>
            <a:effectLst/>
          </c:spPr>
          <c:marker>
            <c:symbol val="none"/>
          </c:marker>
          <c:cat>
            <c:strRef>
              <c:f>'RI(Defendant_type)'!$C$1:$G$1</c:f>
              <c:strCache>
                <c:ptCount val="5"/>
                <c:pt idx="0">
                  <c:v>Q4 2022</c:v>
                </c:pt>
                <c:pt idx="1">
                  <c:v>Q1 2023</c:v>
                </c:pt>
                <c:pt idx="2">
                  <c:v>Q2 2023</c:v>
                </c:pt>
                <c:pt idx="3">
                  <c:v>Q3 2023</c:v>
                </c:pt>
                <c:pt idx="4">
                  <c:v>Q4 2023</c:v>
                </c:pt>
              </c:strCache>
            </c:strRef>
          </c:cat>
          <c:val>
            <c:numRef>
              <c:f>'RI(Defendant_type)'!$C$5:$G$5</c:f>
              <c:numCache>
                <c:formatCode>#,##0</c:formatCode>
                <c:ptCount val="5"/>
                <c:pt idx="0">
                  <c:v>172</c:v>
                </c:pt>
                <c:pt idx="1">
                  <c:v>282</c:v>
                </c:pt>
                <c:pt idx="2">
                  <c:v>274</c:v>
                </c:pt>
                <c:pt idx="3">
                  <c:v>359</c:v>
                </c:pt>
                <c:pt idx="4">
                  <c:v>418</c:v>
                </c:pt>
              </c:numCache>
            </c:numRef>
          </c:val>
          <c:smooth val="0"/>
          <c:extLst>
            <c:ext xmlns:c16="http://schemas.microsoft.com/office/drawing/2014/chart" uri="{C3380CC4-5D6E-409C-BE32-E72D297353CC}">
              <c16:uniqueId val="{00000003-1A37-4444-B2A2-F8A1AC911FBB}"/>
            </c:ext>
          </c:extLst>
        </c:ser>
        <c:dLbls>
          <c:showLegendKey val="0"/>
          <c:showVal val="0"/>
          <c:showCatName val="0"/>
          <c:showSerName val="0"/>
          <c:showPercent val="0"/>
          <c:showBubbleSize val="0"/>
        </c:dLbls>
        <c:smooth val="0"/>
        <c:axId val="1758552240"/>
        <c:axId val="1809595312"/>
      </c:lineChart>
      <c:catAx>
        <c:axId val="175855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9595312"/>
        <c:crosses val="autoZero"/>
        <c:auto val="1"/>
        <c:lblAlgn val="ctr"/>
        <c:lblOffset val="100"/>
        <c:noMultiLvlLbl val="0"/>
      </c:catAx>
      <c:valAx>
        <c:axId val="18095953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855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2">
          <a:lumMod val="50000"/>
        </a:schemeClr>
      </a:solidFill>
      <a:round/>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dirty="0">
                <a:solidFill>
                  <a:schemeClr val="tx1"/>
                </a:solidFill>
                <a:effectLst/>
                <a:latin typeface="+mn-lt"/>
                <a:ea typeface="+mn-ea"/>
                <a:cs typeface="+mn-cs"/>
              </a:rPr>
              <a:t>Total Value of judgments in Republic of Ireland</a:t>
            </a:r>
          </a:p>
        </c:rich>
      </c:tx>
      <c:layout>
        <c:manualLayout>
          <c:xMode val="edge"/>
          <c:yMode val="edge"/>
          <c:x val="0.29411927894320555"/>
          <c:y val="2.9913959870060489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'RI(Value)'!$B$2</c:f>
              <c:strCache>
                <c:ptCount val="1"/>
                <c:pt idx="0">
                  <c:v>Corporate</c:v>
                </c:pt>
              </c:strCache>
            </c:strRef>
          </c:tx>
          <c:spPr>
            <a:ln w="28575" cap="rnd">
              <a:solidFill>
                <a:schemeClr val="accent2">
                  <a:lumMod val="50000"/>
                </a:schemeClr>
              </a:solidFill>
              <a:round/>
            </a:ln>
            <a:effectLst/>
          </c:spPr>
          <c:marker>
            <c:symbol val="none"/>
          </c:marker>
          <c:cat>
            <c:strRef>
              <c:f>'RI(Value)'!$C$1:$G$1</c:f>
              <c:strCache>
                <c:ptCount val="5"/>
                <c:pt idx="0">
                  <c:v>Q4 2022</c:v>
                </c:pt>
                <c:pt idx="1">
                  <c:v>Q1 2023</c:v>
                </c:pt>
                <c:pt idx="2">
                  <c:v>Q2 2023</c:v>
                </c:pt>
                <c:pt idx="3">
                  <c:v>Q3 2023</c:v>
                </c:pt>
                <c:pt idx="4">
                  <c:v>Q4 2023</c:v>
                </c:pt>
              </c:strCache>
            </c:strRef>
          </c:cat>
          <c:val>
            <c:numRef>
              <c:f>'RI(Value)'!$C$2:$G$2</c:f>
              <c:numCache>
                <c:formatCode>[$€-1809]#,##0;\-[$€-1809]#,##0</c:formatCode>
                <c:ptCount val="5"/>
                <c:pt idx="0">
                  <c:v>1356633</c:v>
                </c:pt>
                <c:pt idx="1">
                  <c:v>3045612</c:v>
                </c:pt>
                <c:pt idx="2">
                  <c:v>2432744</c:v>
                </c:pt>
                <c:pt idx="3">
                  <c:v>3008921</c:v>
                </c:pt>
                <c:pt idx="4">
                  <c:v>5840095</c:v>
                </c:pt>
              </c:numCache>
            </c:numRef>
          </c:val>
          <c:smooth val="0"/>
          <c:extLst>
            <c:ext xmlns:c16="http://schemas.microsoft.com/office/drawing/2014/chart" uri="{C3380CC4-5D6E-409C-BE32-E72D297353CC}">
              <c16:uniqueId val="{00000000-1228-4B23-B77B-B540F8B8277A}"/>
            </c:ext>
          </c:extLst>
        </c:ser>
        <c:ser>
          <c:idx val="1"/>
          <c:order val="1"/>
          <c:tx>
            <c:strRef>
              <c:f>'RI(Value)'!$B$3</c:f>
              <c:strCache>
                <c:ptCount val="1"/>
                <c:pt idx="0">
                  <c:v>Non-corporate</c:v>
                </c:pt>
              </c:strCache>
            </c:strRef>
          </c:tx>
          <c:spPr>
            <a:ln w="28575" cap="rnd">
              <a:solidFill>
                <a:schemeClr val="accent3">
                  <a:lumMod val="50000"/>
                </a:schemeClr>
              </a:solidFill>
              <a:round/>
            </a:ln>
            <a:effectLst/>
          </c:spPr>
          <c:marker>
            <c:symbol val="none"/>
          </c:marker>
          <c:cat>
            <c:strRef>
              <c:f>'RI(Value)'!$C$1:$G$1</c:f>
              <c:strCache>
                <c:ptCount val="5"/>
                <c:pt idx="0">
                  <c:v>Q4 2022</c:v>
                </c:pt>
                <c:pt idx="1">
                  <c:v>Q1 2023</c:v>
                </c:pt>
                <c:pt idx="2">
                  <c:v>Q2 2023</c:v>
                </c:pt>
                <c:pt idx="3">
                  <c:v>Q3 2023</c:v>
                </c:pt>
                <c:pt idx="4">
                  <c:v>Q4 2023</c:v>
                </c:pt>
              </c:strCache>
            </c:strRef>
          </c:cat>
          <c:val>
            <c:numRef>
              <c:f>'RI(Value)'!$C$3:$G$3</c:f>
              <c:numCache>
                <c:formatCode>[$€-1809]#,##0;\-[$€-1809]#,##0</c:formatCode>
                <c:ptCount val="5"/>
                <c:pt idx="0">
                  <c:v>101372</c:v>
                </c:pt>
                <c:pt idx="1">
                  <c:v>134156</c:v>
                </c:pt>
                <c:pt idx="2">
                  <c:v>1480815</c:v>
                </c:pt>
                <c:pt idx="3">
                  <c:v>400882</c:v>
                </c:pt>
                <c:pt idx="4">
                  <c:v>289252</c:v>
                </c:pt>
              </c:numCache>
            </c:numRef>
          </c:val>
          <c:smooth val="0"/>
          <c:extLst>
            <c:ext xmlns:c16="http://schemas.microsoft.com/office/drawing/2014/chart" uri="{C3380CC4-5D6E-409C-BE32-E72D297353CC}">
              <c16:uniqueId val="{00000001-1228-4B23-B77B-B540F8B8277A}"/>
            </c:ext>
          </c:extLst>
        </c:ser>
        <c:ser>
          <c:idx val="2"/>
          <c:order val="2"/>
          <c:tx>
            <c:strRef>
              <c:f>'RI(Value)'!$B$4</c:f>
              <c:strCache>
                <c:ptCount val="1"/>
                <c:pt idx="0">
                  <c:v>Commercial</c:v>
                </c:pt>
              </c:strCache>
            </c:strRef>
          </c:tx>
          <c:spPr>
            <a:ln w="28575" cap="rnd">
              <a:solidFill>
                <a:schemeClr val="accent5">
                  <a:lumMod val="50000"/>
                </a:schemeClr>
              </a:solidFill>
              <a:round/>
            </a:ln>
            <a:effectLst/>
          </c:spPr>
          <c:marker>
            <c:symbol val="none"/>
          </c:marker>
          <c:cat>
            <c:strRef>
              <c:f>'RI(Value)'!$C$1:$G$1</c:f>
              <c:strCache>
                <c:ptCount val="5"/>
                <c:pt idx="0">
                  <c:v>Q4 2022</c:v>
                </c:pt>
                <c:pt idx="1">
                  <c:v>Q1 2023</c:v>
                </c:pt>
                <c:pt idx="2">
                  <c:v>Q2 2023</c:v>
                </c:pt>
                <c:pt idx="3">
                  <c:v>Q3 2023</c:v>
                </c:pt>
                <c:pt idx="4">
                  <c:v>Q4 2023</c:v>
                </c:pt>
              </c:strCache>
            </c:strRef>
          </c:cat>
          <c:val>
            <c:numRef>
              <c:f>'RI(Value)'!$C$4:$G$4</c:f>
              <c:numCache>
                <c:formatCode>[$€-1809]#,##0;\-[$€-1809]#,##0</c:formatCode>
                <c:ptCount val="5"/>
                <c:pt idx="0">
                  <c:v>1458005</c:v>
                </c:pt>
                <c:pt idx="1">
                  <c:v>3179768</c:v>
                </c:pt>
                <c:pt idx="2">
                  <c:v>3913559</c:v>
                </c:pt>
                <c:pt idx="3">
                  <c:v>3409803</c:v>
                </c:pt>
                <c:pt idx="4">
                  <c:v>6129347</c:v>
                </c:pt>
              </c:numCache>
            </c:numRef>
          </c:val>
          <c:smooth val="0"/>
          <c:extLst>
            <c:ext xmlns:c16="http://schemas.microsoft.com/office/drawing/2014/chart" uri="{C3380CC4-5D6E-409C-BE32-E72D297353CC}">
              <c16:uniqueId val="{00000002-1228-4B23-B77B-B540F8B8277A}"/>
            </c:ext>
          </c:extLst>
        </c:ser>
        <c:dLbls>
          <c:showLegendKey val="0"/>
          <c:showVal val="0"/>
          <c:showCatName val="0"/>
          <c:showSerName val="0"/>
          <c:showPercent val="0"/>
          <c:showBubbleSize val="0"/>
        </c:dLbls>
        <c:marker val="1"/>
        <c:smooth val="0"/>
        <c:axId val="1758553168"/>
        <c:axId val="1489043104"/>
      </c:lineChart>
      <c:lineChart>
        <c:grouping val="standard"/>
        <c:varyColors val="0"/>
        <c:ser>
          <c:idx val="3"/>
          <c:order val="3"/>
          <c:tx>
            <c:strRef>
              <c:f>'RI(Value)'!$B$5</c:f>
              <c:strCache>
                <c:ptCount val="1"/>
                <c:pt idx="0">
                  <c:v>Consumer</c:v>
                </c:pt>
              </c:strCache>
            </c:strRef>
          </c:tx>
          <c:spPr>
            <a:ln w="28575" cap="rnd">
              <a:solidFill>
                <a:schemeClr val="accent4">
                  <a:lumMod val="50000"/>
                </a:schemeClr>
              </a:solidFill>
              <a:round/>
            </a:ln>
            <a:effectLst/>
          </c:spPr>
          <c:marker>
            <c:symbol val="none"/>
          </c:marker>
          <c:cat>
            <c:strRef>
              <c:f>'RI(Value)'!$C$1:$G$1</c:f>
              <c:strCache>
                <c:ptCount val="5"/>
                <c:pt idx="0">
                  <c:v>Q4 2022</c:v>
                </c:pt>
                <c:pt idx="1">
                  <c:v>Q1 2023</c:v>
                </c:pt>
                <c:pt idx="2">
                  <c:v>Q2 2023</c:v>
                </c:pt>
                <c:pt idx="3">
                  <c:v>Q3 2023</c:v>
                </c:pt>
                <c:pt idx="4">
                  <c:v>Q4 2023</c:v>
                </c:pt>
              </c:strCache>
            </c:strRef>
          </c:cat>
          <c:val>
            <c:numRef>
              <c:f>'RI(Value)'!$C$5:$G$5</c:f>
              <c:numCache>
                <c:formatCode>[$€-1809]#,##0;\-[$€-1809]#,##0</c:formatCode>
                <c:ptCount val="5"/>
                <c:pt idx="0">
                  <c:v>5346222</c:v>
                </c:pt>
                <c:pt idx="1">
                  <c:v>25265320</c:v>
                </c:pt>
                <c:pt idx="2">
                  <c:v>8862939</c:v>
                </c:pt>
                <c:pt idx="3">
                  <c:v>16339593</c:v>
                </c:pt>
                <c:pt idx="4">
                  <c:v>19960986</c:v>
                </c:pt>
              </c:numCache>
            </c:numRef>
          </c:val>
          <c:smooth val="0"/>
          <c:extLst>
            <c:ext xmlns:c16="http://schemas.microsoft.com/office/drawing/2014/chart" uri="{C3380CC4-5D6E-409C-BE32-E72D297353CC}">
              <c16:uniqueId val="{00000003-1228-4B23-B77B-B540F8B8277A}"/>
            </c:ext>
          </c:extLst>
        </c:ser>
        <c:dLbls>
          <c:showLegendKey val="0"/>
          <c:showVal val="0"/>
          <c:showCatName val="0"/>
          <c:showSerName val="0"/>
          <c:showPercent val="0"/>
          <c:showBubbleSize val="0"/>
        </c:dLbls>
        <c:marker val="1"/>
        <c:smooth val="0"/>
        <c:axId val="1632610448"/>
        <c:axId val="1657345984"/>
      </c:lineChart>
      <c:catAx>
        <c:axId val="175855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9043104"/>
        <c:crosses val="autoZero"/>
        <c:auto val="1"/>
        <c:lblAlgn val="ctr"/>
        <c:lblOffset val="100"/>
        <c:noMultiLvlLbl val="0"/>
      </c:catAx>
      <c:valAx>
        <c:axId val="1489043104"/>
        <c:scaling>
          <c:orientation val="minMax"/>
        </c:scaling>
        <c:delete val="0"/>
        <c:axPos val="l"/>
        <c:numFmt formatCode="[$€-1809]#,##0;\-[$€-1809]#,##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8553168"/>
        <c:crosses val="autoZero"/>
        <c:crossBetween val="between"/>
      </c:valAx>
      <c:valAx>
        <c:axId val="1657345984"/>
        <c:scaling>
          <c:orientation val="minMax"/>
        </c:scaling>
        <c:delete val="0"/>
        <c:axPos val="r"/>
        <c:numFmt formatCode="[$€-1809]#,##0;\-[$€-1809]#,##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2610448"/>
        <c:crosses val="max"/>
        <c:crossBetween val="between"/>
      </c:valAx>
      <c:catAx>
        <c:axId val="1632610448"/>
        <c:scaling>
          <c:orientation val="minMax"/>
        </c:scaling>
        <c:delete val="1"/>
        <c:axPos val="b"/>
        <c:numFmt formatCode="General" sourceLinked="1"/>
        <c:majorTickMark val="out"/>
        <c:minorTickMark val="none"/>
        <c:tickLblPos val="nextTo"/>
        <c:crossAx val="16573459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2">
          <a:lumMod val="50000"/>
        </a:schemeClr>
      </a:solidFill>
      <a:round/>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Average value of judgments in Republic of Ireland</a:t>
            </a:r>
          </a:p>
        </c:rich>
      </c:tx>
      <c:layout>
        <c:manualLayout>
          <c:xMode val="edge"/>
          <c:yMode val="edge"/>
          <c:x val="0.20597016365601359"/>
          <c:y val="1.5891934843067144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'RI(Avg_value)'!$B$2</c:f>
              <c:strCache>
                <c:ptCount val="1"/>
                <c:pt idx="0">
                  <c:v>Corporate</c:v>
                </c:pt>
              </c:strCache>
            </c:strRef>
          </c:tx>
          <c:spPr>
            <a:ln w="28575" cap="rnd">
              <a:solidFill>
                <a:schemeClr val="accent2">
                  <a:lumMod val="50000"/>
                </a:schemeClr>
              </a:solidFill>
              <a:round/>
            </a:ln>
            <a:effectLst/>
          </c:spPr>
          <c:marker>
            <c:symbol val="none"/>
          </c:marker>
          <c:cat>
            <c:strRef>
              <c:f>'RI(Avg_value)'!$C$1:$G$1</c:f>
              <c:strCache>
                <c:ptCount val="5"/>
                <c:pt idx="0">
                  <c:v>Q4 2022</c:v>
                </c:pt>
                <c:pt idx="1">
                  <c:v>Q1 2023</c:v>
                </c:pt>
                <c:pt idx="2">
                  <c:v>Q2 2023</c:v>
                </c:pt>
                <c:pt idx="3">
                  <c:v>Q3 2023</c:v>
                </c:pt>
                <c:pt idx="4">
                  <c:v>Q4 2023</c:v>
                </c:pt>
              </c:strCache>
            </c:strRef>
          </c:cat>
          <c:val>
            <c:numRef>
              <c:f>'RI(Avg_value)'!$C$2:$G$2</c:f>
              <c:numCache>
                <c:formatCode>[$€-1809]#,##0;\-[$€-1809]#,##0</c:formatCode>
                <c:ptCount val="5"/>
                <c:pt idx="0">
                  <c:v>19661.347826086956</c:v>
                </c:pt>
                <c:pt idx="1">
                  <c:v>31398.061855670105</c:v>
                </c:pt>
                <c:pt idx="2">
                  <c:v>20616.474576271186</c:v>
                </c:pt>
                <c:pt idx="3">
                  <c:v>19412.393548387096</c:v>
                </c:pt>
                <c:pt idx="4">
                  <c:v>27418.286384976527</c:v>
                </c:pt>
              </c:numCache>
            </c:numRef>
          </c:val>
          <c:smooth val="0"/>
          <c:extLst>
            <c:ext xmlns:c16="http://schemas.microsoft.com/office/drawing/2014/chart" uri="{C3380CC4-5D6E-409C-BE32-E72D297353CC}">
              <c16:uniqueId val="{00000000-60F1-4028-AE2D-851A847F02D3}"/>
            </c:ext>
          </c:extLst>
        </c:ser>
        <c:ser>
          <c:idx val="2"/>
          <c:order val="2"/>
          <c:tx>
            <c:strRef>
              <c:f>'RI(Avg_value)'!$B$4</c:f>
              <c:strCache>
                <c:ptCount val="1"/>
                <c:pt idx="0">
                  <c:v>Commercial</c:v>
                </c:pt>
              </c:strCache>
            </c:strRef>
          </c:tx>
          <c:spPr>
            <a:ln w="28575" cap="rnd">
              <a:solidFill>
                <a:schemeClr val="accent3">
                  <a:lumMod val="50000"/>
                </a:schemeClr>
              </a:solidFill>
              <a:round/>
            </a:ln>
            <a:effectLst/>
          </c:spPr>
          <c:marker>
            <c:symbol val="none"/>
          </c:marker>
          <c:cat>
            <c:strRef>
              <c:f>'RI(Avg_value)'!$C$1:$G$1</c:f>
              <c:strCache>
                <c:ptCount val="5"/>
                <c:pt idx="0">
                  <c:v>Q4 2022</c:v>
                </c:pt>
                <c:pt idx="1">
                  <c:v>Q1 2023</c:v>
                </c:pt>
                <c:pt idx="2">
                  <c:v>Q2 2023</c:v>
                </c:pt>
                <c:pt idx="3">
                  <c:v>Q3 2023</c:v>
                </c:pt>
                <c:pt idx="4">
                  <c:v>Q4 2023</c:v>
                </c:pt>
              </c:strCache>
            </c:strRef>
          </c:cat>
          <c:val>
            <c:numRef>
              <c:f>'RI(Avg_value)'!$C$4:$G$4</c:f>
              <c:numCache>
                <c:formatCode>[$€-1809]#,##0;\-[$€-1809]#,##0</c:formatCode>
                <c:ptCount val="5"/>
                <c:pt idx="0">
                  <c:v>18225.0625</c:v>
                </c:pt>
                <c:pt idx="1">
                  <c:v>25037.543307086613</c:v>
                </c:pt>
                <c:pt idx="2">
                  <c:v>23863.164634146342</c:v>
                </c:pt>
                <c:pt idx="3">
                  <c:v>18234.240641711229</c:v>
                </c:pt>
                <c:pt idx="4">
                  <c:v>25017.742857142857</c:v>
                </c:pt>
              </c:numCache>
            </c:numRef>
          </c:val>
          <c:smooth val="0"/>
          <c:extLst>
            <c:ext xmlns:c16="http://schemas.microsoft.com/office/drawing/2014/chart" uri="{C3380CC4-5D6E-409C-BE32-E72D297353CC}">
              <c16:uniqueId val="{00000001-60F1-4028-AE2D-851A847F02D3}"/>
            </c:ext>
          </c:extLst>
        </c:ser>
        <c:ser>
          <c:idx val="3"/>
          <c:order val="3"/>
          <c:tx>
            <c:strRef>
              <c:f>'RI(Avg_value)'!$B$5</c:f>
              <c:strCache>
                <c:ptCount val="1"/>
                <c:pt idx="0">
                  <c:v>Consumer</c:v>
                </c:pt>
              </c:strCache>
            </c:strRef>
          </c:tx>
          <c:spPr>
            <a:ln w="28575" cap="rnd">
              <a:solidFill>
                <a:schemeClr val="accent5">
                  <a:lumMod val="50000"/>
                </a:schemeClr>
              </a:solidFill>
              <a:round/>
            </a:ln>
            <a:effectLst/>
          </c:spPr>
          <c:marker>
            <c:symbol val="none"/>
          </c:marker>
          <c:cat>
            <c:strRef>
              <c:f>'RI(Avg_value)'!$C$1:$G$1</c:f>
              <c:strCache>
                <c:ptCount val="5"/>
                <c:pt idx="0">
                  <c:v>Q4 2022</c:v>
                </c:pt>
                <c:pt idx="1">
                  <c:v>Q1 2023</c:v>
                </c:pt>
                <c:pt idx="2">
                  <c:v>Q2 2023</c:v>
                </c:pt>
                <c:pt idx="3">
                  <c:v>Q3 2023</c:v>
                </c:pt>
                <c:pt idx="4">
                  <c:v>Q4 2023</c:v>
                </c:pt>
              </c:strCache>
            </c:strRef>
          </c:cat>
          <c:val>
            <c:numRef>
              <c:f>'RI(Avg_value)'!$C$5:$G$5</c:f>
              <c:numCache>
                <c:formatCode>[$€-1809]#,##0;\-[$€-1809]#,##0</c:formatCode>
                <c:ptCount val="5"/>
                <c:pt idx="0">
                  <c:v>31082.68604651163</c:v>
                </c:pt>
                <c:pt idx="1">
                  <c:v>89593.333333333328</c:v>
                </c:pt>
                <c:pt idx="2">
                  <c:v>32346.492700729927</c:v>
                </c:pt>
                <c:pt idx="3">
                  <c:v>45514.186629526463</c:v>
                </c:pt>
                <c:pt idx="4">
                  <c:v>47753.555023923444</c:v>
                </c:pt>
              </c:numCache>
            </c:numRef>
          </c:val>
          <c:smooth val="0"/>
          <c:extLst>
            <c:ext xmlns:c16="http://schemas.microsoft.com/office/drawing/2014/chart" uri="{C3380CC4-5D6E-409C-BE32-E72D297353CC}">
              <c16:uniqueId val="{00000002-60F1-4028-AE2D-851A847F02D3}"/>
            </c:ext>
          </c:extLst>
        </c:ser>
        <c:dLbls>
          <c:showLegendKey val="0"/>
          <c:showVal val="0"/>
          <c:showCatName val="0"/>
          <c:showSerName val="0"/>
          <c:showPercent val="0"/>
          <c:showBubbleSize val="0"/>
        </c:dLbls>
        <c:marker val="1"/>
        <c:smooth val="0"/>
        <c:axId val="1758561520"/>
        <c:axId val="1488347488"/>
      </c:lineChart>
      <c:lineChart>
        <c:grouping val="standard"/>
        <c:varyColors val="0"/>
        <c:ser>
          <c:idx val="1"/>
          <c:order val="1"/>
          <c:tx>
            <c:strRef>
              <c:f>'RI(Avg_value)'!$B$3</c:f>
              <c:strCache>
                <c:ptCount val="1"/>
                <c:pt idx="0">
                  <c:v>Non-corporate</c:v>
                </c:pt>
              </c:strCache>
            </c:strRef>
          </c:tx>
          <c:spPr>
            <a:ln w="28575" cap="rnd">
              <a:solidFill>
                <a:schemeClr val="accent4">
                  <a:lumMod val="50000"/>
                </a:schemeClr>
              </a:solidFill>
              <a:round/>
            </a:ln>
            <a:effectLst/>
          </c:spPr>
          <c:marker>
            <c:symbol val="none"/>
          </c:marker>
          <c:cat>
            <c:strRef>
              <c:f>'RI(Avg_value)'!$C$1:$G$1</c:f>
              <c:strCache>
                <c:ptCount val="5"/>
                <c:pt idx="0">
                  <c:v>Q4 2022</c:v>
                </c:pt>
                <c:pt idx="1">
                  <c:v>Q1 2023</c:v>
                </c:pt>
                <c:pt idx="2">
                  <c:v>Q2 2023</c:v>
                </c:pt>
                <c:pt idx="3">
                  <c:v>Q3 2023</c:v>
                </c:pt>
                <c:pt idx="4">
                  <c:v>Q4 2023</c:v>
                </c:pt>
              </c:strCache>
            </c:strRef>
          </c:cat>
          <c:val>
            <c:numRef>
              <c:f>'RI(Avg_value)'!$C$3:$G$3</c:f>
              <c:numCache>
                <c:formatCode>[$€-1809]#,##0;\-[$€-1809]#,##0</c:formatCode>
                <c:ptCount val="5"/>
                <c:pt idx="0">
                  <c:v>9215.636363636364</c:v>
                </c:pt>
                <c:pt idx="1">
                  <c:v>4471.8666666666668</c:v>
                </c:pt>
                <c:pt idx="2">
                  <c:v>32191.630434782608</c:v>
                </c:pt>
                <c:pt idx="3">
                  <c:v>12527.5625</c:v>
                </c:pt>
                <c:pt idx="4">
                  <c:v>9039.125</c:v>
                </c:pt>
              </c:numCache>
            </c:numRef>
          </c:val>
          <c:smooth val="0"/>
          <c:extLst>
            <c:ext xmlns:c16="http://schemas.microsoft.com/office/drawing/2014/chart" uri="{C3380CC4-5D6E-409C-BE32-E72D297353CC}">
              <c16:uniqueId val="{00000003-60F1-4028-AE2D-851A847F02D3}"/>
            </c:ext>
          </c:extLst>
        </c:ser>
        <c:dLbls>
          <c:showLegendKey val="0"/>
          <c:showVal val="0"/>
          <c:showCatName val="0"/>
          <c:showSerName val="0"/>
          <c:showPercent val="0"/>
          <c:showBubbleSize val="0"/>
        </c:dLbls>
        <c:marker val="1"/>
        <c:smooth val="0"/>
        <c:axId val="1719138848"/>
        <c:axId val="1640341856"/>
      </c:lineChart>
      <c:catAx>
        <c:axId val="175856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8347488"/>
        <c:crosses val="autoZero"/>
        <c:auto val="1"/>
        <c:lblAlgn val="ctr"/>
        <c:lblOffset val="100"/>
        <c:noMultiLvlLbl val="0"/>
      </c:catAx>
      <c:valAx>
        <c:axId val="1488347488"/>
        <c:scaling>
          <c:orientation val="minMax"/>
        </c:scaling>
        <c:delete val="0"/>
        <c:axPos val="l"/>
        <c:numFmt formatCode="[$€-1809]#,##0;\-[$€-1809]#,##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8561520"/>
        <c:crosses val="autoZero"/>
        <c:crossBetween val="between"/>
      </c:valAx>
      <c:valAx>
        <c:axId val="1640341856"/>
        <c:scaling>
          <c:orientation val="minMax"/>
        </c:scaling>
        <c:delete val="0"/>
        <c:axPos val="r"/>
        <c:numFmt formatCode="[$€-1809]#,##0;\-[$€-1809]#,##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9138848"/>
        <c:crosses val="max"/>
        <c:crossBetween val="between"/>
      </c:valAx>
      <c:catAx>
        <c:axId val="1719138848"/>
        <c:scaling>
          <c:orientation val="minMax"/>
        </c:scaling>
        <c:delete val="1"/>
        <c:axPos val="b"/>
        <c:numFmt formatCode="General" sourceLinked="1"/>
        <c:majorTickMark val="out"/>
        <c:minorTickMark val="none"/>
        <c:tickLblPos val="nextTo"/>
        <c:crossAx val="16403418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2">
          <a:lumMod val="50000"/>
        </a:schemeClr>
      </a:solidFill>
      <a:round/>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commercial judgments in Republic of Ireland  </a:t>
            </a:r>
          </a:p>
        </c:rich>
      </c:tx>
      <c:layout>
        <c:manualLayout>
          <c:xMode val="edge"/>
          <c:yMode val="edge"/>
          <c:x val="0.1568178922300919"/>
          <c:y val="0"/>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6"/>
          <c:order val="0"/>
          <c:tx>
            <c:strRef>
              <c:f>'RI(Amt_breakdown)'!$B$2</c:f>
              <c:strCache>
                <c:ptCount val="1"/>
                <c:pt idx="0">
                  <c:v>&lt;100</c:v>
                </c:pt>
              </c:strCache>
            </c:strRef>
          </c:tx>
          <c:spPr>
            <a:solidFill>
              <a:schemeClr val="accent1">
                <a:lumMod val="6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'RI(Amt_breakdown)'!$C$2:$G$2</c:f>
              <c:numCache>
                <c:formatCode>General</c:formatCode>
                <c:ptCount val="5"/>
              </c:numCache>
            </c:numRef>
          </c:val>
          <c:extLst>
            <c:ext xmlns:c16="http://schemas.microsoft.com/office/drawing/2014/chart" uri="{C3380CC4-5D6E-409C-BE32-E72D297353CC}">
              <c16:uniqueId val="{00000000-8164-4247-BF9D-E16AEE5D8393}"/>
            </c:ext>
          </c:extLst>
        </c:ser>
        <c:ser>
          <c:idx val="5"/>
          <c:order val="1"/>
          <c:tx>
            <c:strRef>
              <c:f>'RI(Amt_breakdown)'!$B$3</c:f>
              <c:strCache>
                <c:ptCount val="1"/>
                <c:pt idx="0">
                  <c:v>100-500</c:v>
                </c:pt>
              </c:strCache>
            </c:strRef>
          </c:tx>
          <c:spPr>
            <a:solidFill>
              <a:schemeClr val="accent6">
                <a:lumMod val="5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'RI(Amt_breakdown)'!$C$3:$G$3</c:f>
              <c:numCache>
                <c:formatCode>General</c:formatCode>
                <c:ptCount val="5"/>
                <c:pt idx="2" formatCode="0.00%">
                  <c:v>4.2857142857142858E-2</c:v>
                </c:pt>
              </c:numCache>
            </c:numRef>
          </c:val>
          <c:extLst>
            <c:ext xmlns:c16="http://schemas.microsoft.com/office/drawing/2014/chart" uri="{C3380CC4-5D6E-409C-BE32-E72D297353CC}">
              <c16:uniqueId val="{00000001-8164-4247-BF9D-E16AEE5D8393}"/>
            </c:ext>
          </c:extLst>
        </c:ser>
        <c:ser>
          <c:idx val="0"/>
          <c:order val="2"/>
          <c:tx>
            <c:strRef>
              <c:f>'RI(Amt_breakdown)'!$B$4</c:f>
              <c:strCache>
                <c:ptCount val="1"/>
                <c:pt idx="0">
                  <c:v>500-1000</c:v>
                </c:pt>
              </c:strCache>
            </c:strRef>
          </c:tx>
          <c:spPr>
            <a:solidFill>
              <a:schemeClr val="accent1"/>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'RI(Amt_breakdown)'!$C$3:$G$3</c:f>
              <c:numCache>
                <c:formatCode>General</c:formatCode>
                <c:ptCount val="5"/>
                <c:pt idx="2" formatCode="0.00%">
                  <c:v>4.2857142857142858E-2</c:v>
                </c:pt>
              </c:numCache>
            </c:numRef>
          </c:val>
          <c:extLst>
            <c:ext xmlns:c16="http://schemas.microsoft.com/office/drawing/2014/chart" uri="{C3380CC4-5D6E-409C-BE32-E72D297353CC}">
              <c16:uniqueId val="{00000002-8164-4247-BF9D-E16AEE5D8393}"/>
            </c:ext>
          </c:extLst>
        </c:ser>
        <c:ser>
          <c:idx val="1"/>
          <c:order val="3"/>
          <c:tx>
            <c:strRef>
              <c:f>'RI(Amt_breakdown)'!$B$5</c:f>
              <c:strCache>
                <c:ptCount val="1"/>
                <c:pt idx="0">
                  <c:v>1000-1500</c:v>
                </c:pt>
              </c:strCache>
            </c:strRef>
          </c:tx>
          <c:spPr>
            <a:solidFill>
              <a:schemeClr val="accent2">
                <a:lumMod val="5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'RI(Amt_breakdown)'!$C$4:$G$4</c:f>
              <c:numCache>
                <c:formatCode>0.00%</c:formatCode>
                <c:ptCount val="5"/>
                <c:pt idx="0">
                  <c:v>1.5625E-2</c:v>
                </c:pt>
                <c:pt idx="1">
                  <c:v>0.02</c:v>
                </c:pt>
                <c:pt idx="2">
                  <c:v>1.4285714285714285E-2</c:v>
                </c:pt>
                <c:pt idx="3">
                  <c:v>3.2679738562091505E-2</c:v>
                </c:pt>
                <c:pt idx="4">
                  <c:v>1.0810810810810811E-2</c:v>
                </c:pt>
              </c:numCache>
            </c:numRef>
          </c:val>
          <c:extLst>
            <c:ext xmlns:c16="http://schemas.microsoft.com/office/drawing/2014/chart" uri="{C3380CC4-5D6E-409C-BE32-E72D297353CC}">
              <c16:uniqueId val="{00000003-8164-4247-BF9D-E16AEE5D8393}"/>
            </c:ext>
          </c:extLst>
        </c:ser>
        <c:ser>
          <c:idx val="2"/>
          <c:order val="4"/>
          <c:tx>
            <c:strRef>
              <c:f>'RI(Amt_breakdown)'!$B$6</c:f>
              <c:strCache>
                <c:ptCount val="1"/>
                <c:pt idx="0">
                  <c:v>1500-2000</c:v>
                </c:pt>
              </c:strCache>
            </c:strRef>
          </c:tx>
          <c:spPr>
            <a:solidFill>
              <a:schemeClr val="accent3">
                <a:lumMod val="5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'RI(Amt_breakdown)'!$C$5:$G$5</c:f>
              <c:numCache>
                <c:formatCode>0.00%</c:formatCode>
                <c:ptCount val="5"/>
                <c:pt idx="0">
                  <c:v>3.125E-2</c:v>
                </c:pt>
                <c:pt idx="1">
                  <c:v>7.0000000000000007E-2</c:v>
                </c:pt>
                <c:pt idx="2">
                  <c:v>7.857142857142857E-2</c:v>
                </c:pt>
                <c:pt idx="3">
                  <c:v>2.6143790849673203E-2</c:v>
                </c:pt>
                <c:pt idx="4">
                  <c:v>4.3243243243243246E-2</c:v>
                </c:pt>
              </c:numCache>
            </c:numRef>
          </c:val>
          <c:extLst>
            <c:ext xmlns:c16="http://schemas.microsoft.com/office/drawing/2014/chart" uri="{C3380CC4-5D6E-409C-BE32-E72D297353CC}">
              <c16:uniqueId val="{00000004-8164-4247-BF9D-E16AEE5D8393}"/>
            </c:ext>
          </c:extLst>
        </c:ser>
        <c:ser>
          <c:idx val="3"/>
          <c:order val="5"/>
          <c:tx>
            <c:strRef>
              <c:f>'RI(Amt_breakdown)'!$B$7</c:f>
              <c:strCache>
                <c:ptCount val="1"/>
                <c:pt idx="0">
                  <c:v>2000-3000</c:v>
                </c:pt>
              </c:strCache>
            </c:strRef>
          </c:tx>
          <c:spPr>
            <a:solidFill>
              <a:schemeClr val="accent4">
                <a:lumMod val="5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'RI(Amt_breakdown)'!$C$6:$G$6</c:f>
              <c:numCache>
                <c:formatCode>0.00%</c:formatCode>
                <c:ptCount val="5"/>
                <c:pt idx="0">
                  <c:v>6.25E-2</c:v>
                </c:pt>
                <c:pt idx="1">
                  <c:v>0.1</c:v>
                </c:pt>
                <c:pt idx="2">
                  <c:v>0.05</c:v>
                </c:pt>
                <c:pt idx="3">
                  <c:v>7.8431372549019607E-2</c:v>
                </c:pt>
                <c:pt idx="4">
                  <c:v>1.0810810810810811E-2</c:v>
                </c:pt>
              </c:numCache>
            </c:numRef>
          </c:val>
          <c:extLst>
            <c:ext xmlns:c16="http://schemas.microsoft.com/office/drawing/2014/chart" uri="{C3380CC4-5D6E-409C-BE32-E72D297353CC}">
              <c16:uniqueId val="{00000005-8164-4247-BF9D-E16AEE5D8393}"/>
            </c:ext>
          </c:extLst>
        </c:ser>
        <c:ser>
          <c:idx val="4"/>
          <c:order val="6"/>
          <c:tx>
            <c:strRef>
              <c:f>'RI(Amt_breakdown)'!$B$8</c:f>
              <c:strCache>
                <c:ptCount val="1"/>
                <c:pt idx="0">
                  <c:v>3000+</c:v>
                </c:pt>
              </c:strCache>
            </c:strRef>
          </c:tx>
          <c:spPr>
            <a:solidFill>
              <a:schemeClr val="accent5">
                <a:lumMod val="50000"/>
              </a:schemeClr>
            </a:solidFill>
            <a:ln>
              <a:noFill/>
            </a:ln>
            <a:effectLst/>
          </c:spPr>
          <c:invertIfNegative val="0"/>
          <c:cat>
            <c:strRef>
              <c:f>'RI(Amt_breakdown)'!$C$1:$G$1</c:f>
              <c:strCache>
                <c:ptCount val="5"/>
                <c:pt idx="0">
                  <c:v>Q4 2022</c:v>
                </c:pt>
                <c:pt idx="1">
                  <c:v>Q1 2023</c:v>
                </c:pt>
                <c:pt idx="2">
                  <c:v>Q2 2023</c:v>
                </c:pt>
                <c:pt idx="3">
                  <c:v>Q3 2023</c:v>
                </c:pt>
                <c:pt idx="4">
                  <c:v>Q4 2023</c:v>
                </c:pt>
              </c:strCache>
            </c:strRef>
          </c:cat>
          <c:val>
            <c:numRef>
              <c:f>'RI(Amt_breakdown)'!$C$7:$G$7</c:f>
              <c:numCache>
                <c:formatCode>0.00%</c:formatCode>
                <c:ptCount val="5"/>
                <c:pt idx="0">
                  <c:v>7.8125E-2</c:v>
                </c:pt>
                <c:pt idx="1">
                  <c:v>0.21</c:v>
                </c:pt>
                <c:pt idx="2">
                  <c:v>8.5714285714285715E-2</c:v>
                </c:pt>
                <c:pt idx="3">
                  <c:v>8.4967320261437912E-2</c:v>
                </c:pt>
                <c:pt idx="4">
                  <c:v>0.10270270270270271</c:v>
                </c:pt>
              </c:numCache>
            </c:numRef>
          </c:val>
          <c:extLst>
            <c:ext xmlns:c16="http://schemas.microsoft.com/office/drawing/2014/chart" uri="{C3380CC4-5D6E-409C-BE32-E72D297353CC}">
              <c16:uniqueId val="{00000006-8164-4247-BF9D-E16AEE5D8393}"/>
            </c:ext>
          </c:extLst>
        </c:ser>
        <c:dLbls>
          <c:showLegendKey val="0"/>
          <c:showVal val="0"/>
          <c:showCatName val="0"/>
          <c:showSerName val="0"/>
          <c:showPercent val="0"/>
          <c:showBubbleSize val="0"/>
        </c:dLbls>
        <c:gapWidth val="150"/>
        <c:overlap val="100"/>
        <c:axId val="1803853727"/>
        <c:axId val="966566607"/>
      </c:barChart>
      <c:catAx>
        <c:axId val="1803853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6566607"/>
        <c:crosses val="autoZero"/>
        <c:auto val="1"/>
        <c:lblAlgn val="ctr"/>
        <c:lblOffset val="100"/>
        <c:noMultiLvlLbl val="0"/>
      </c:catAx>
      <c:valAx>
        <c:axId val="96656660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3853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accent2">
          <a:lumMod val="50000"/>
        </a:schemeClr>
      </a:solidFill>
      <a:round/>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consumer judgments in Republic of Ireland  </a:t>
            </a:r>
          </a:p>
        </c:rich>
      </c:tx>
      <c:layout>
        <c:manualLayout>
          <c:xMode val="edge"/>
          <c:yMode val="edge"/>
          <c:x val="0.11752077865266841"/>
          <c:y val="2.3148148148148147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6"/>
          <c:order val="0"/>
          <c:tx>
            <c:strRef>
              <c:f>'RI(Amt_breakdown)'!$M$2</c:f>
              <c:strCache>
                <c:ptCount val="1"/>
                <c:pt idx="0">
                  <c:v>&lt;100</c:v>
                </c:pt>
              </c:strCache>
            </c:strRef>
          </c:tx>
          <c:spPr>
            <a:solidFill>
              <a:schemeClr val="accent1">
                <a:lumMod val="6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'RI(Amt_breakdown)'!$N$2:$R$2</c:f>
              <c:numCache>
                <c:formatCode>General</c:formatCode>
                <c:ptCount val="5"/>
              </c:numCache>
            </c:numRef>
          </c:val>
          <c:extLst>
            <c:ext xmlns:c16="http://schemas.microsoft.com/office/drawing/2014/chart" uri="{C3380CC4-5D6E-409C-BE32-E72D297353CC}">
              <c16:uniqueId val="{00000000-56BA-4553-ACC4-17362543113B}"/>
            </c:ext>
          </c:extLst>
        </c:ser>
        <c:ser>
          <c:idx val="5"/>
          <c:order val="1"/>
          <c:tx>
            <c:strRef>
              <c:f>'RI(Amt_breakdown)'!$M$3</c:f>
              <c:strCache>
                <c:ptCount val="1"/>
                <c:pt idx="0">
                  <c:v>100-500</c:v>
                </c:pt>
              </c:strCache>
            </c:strRef>
          </c:tx>
          <c:spPr>
            <a:solidFill>
              <a:schemeClr val="accent6">
                <a:lumMod val="5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'RI(Amt_breakdown)'!$N$3:$R$3</c:f>
              <c:numCache>
                <c:formatCode>General</c:formatCode>
                <c:ptCount val="5"/>
                <c:pt idx="2" formatCode="0.00%">
                  <c:v>4.608294930875576E-3</c:v>
                </c:pt>
              </c:numCache>
            </c:numRef>
          </c:val>
          <c:extLst>
            <c:ext xmlns:c16="http://schemas.microsoft.com/office/drawing/2014/chart" uri="{C3380CC4-5D6E-409C-BE32-E72D297353CC}">
              <c16:uniqueId val="{00000001-56BA-4553-ACC4-17362543113B}"/>
            </c:ext>
          </c:extLst>
        </c:ser>
        <c:ser>
          <c:idx val="0"/>
          <c:order val="2"/>
          <c:tx>
            <c:strRef>
              <c:f>'RI(Amt_breakdown)'!$M$4</c:f>
              <c:strCache>
                <c:ptCount val="1"/>
                <c:pt idx="0">
                  <c:v>500-1000</c:v>
                </c:pt>
              </c:strCache>
            </c:strRef>
          </c:tx>
          <c:spPr>
            <a:solidFill>
              <a:schemeClr val="accent1"/>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'RI(Amt_breakdown)'!$N$3:$R$3</c:f>
              <c:numCache>
                <c:formatCode>General</c:formatCode>
                <c:ptCount val="5"/>
                <c:pt idx="2" formatCode="0.00%">
                  <c:v>4.608294930875576E-3</c:v>
                </c:pt>
              </c:numCache>
            </c:numRef>
          </c:val>
          <c:extLst>
            <c:ext xmlns:c16="http://schemas.microsoft.com/office/drawing/2014/chart" uri="{C3380CC4-5D6E-409C-BE32-E72D297353CC}">
              <c16:uniqueId val="{00000002-56BA-4553-ACC4-17362543113B}"/>
            </c:ext>
          </c:extLst>
        </c:ser>
        <c:ser>
          <c:idx val="1"/>
          <c:order val="3"/>
          <c:tx>
            <c:strRef>
              <c:f>'RI(Amt_breakdown)'!$M$5</c:f>
              <c:strCache>
                <c:ptCount val="1"/>
                <c:pt idx="0">
                  <c:v>1000-1500</c:v>
                </c:pt>
              </c:strCache>
            </c:strRef>
          </c:tx>
          <c:spPr>
            <a:solidFill>
              <a:schemeClr val="accent2">
                <a:lumMod val="5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'RI(Amt_breakdown)'!$N$4:$R$4</c:f>
              <c:numCache>
                <c:formatCode>0.00%</c:formatCode>
                <c:ptCount val="5"/>
                <c:pt idx="0">
                  <c:v>8.0000000000000002E-3</c:v>
                </c:pt>
                <c:pt idx="1">
                  <c:v>2.8301886792452831E-2</c:v>
                </c:pt>
                <c:pt idx="2">
                  <c:v>3.2258064516129031E-2</c:v>
                </c:pt>
                <c:pt idx="3">
                  <c:v>1.1278195488721804E-2</c:v>
                </c:pt>
                <c:pt idx="4">
                  <c:v>1.2461059190031152E-2</c:v>
                </c:pt>
              </c:numCache>
            </c:numRef>
          </c:val>
          <c:extLst>
            <c:ext xmlns:c16="http://schemas.microsoft.com/office/drawing/2014/chart" uri="{C3380CC4-5D6E-409C-BE32-E72D297353CC}">
              <c16:uniqueId val="{00000003-56BA-4553-ACC4-17362543113B}"/>
            </c:ext>
          </c:extLst>
        </c:ser>
        <c:ser>
          <c:idx val="2"/>
          <c:order val="4"/>
          <c:tx>
            <c:strRef>
              <c:f>'RI(Amt_breakdown)'!$M$6</c:f>
              <c:strCache>
                <c:ptCount val="1"/>
                <c:pt idx="0">
                  <c:v>1500-2000</c:v>
                </c:pt>
              </c:strCache>
            </c:strRef>
          </c:tx>
          <c:spPr>
            <a:solidFill>
              <a:schemeClr val="accent3">
                <a:lumMod val="5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'RI(Amt_breakdown)'!$N$5:$R$5</c:f>
              <c:numCache>
                <c:formatCode>0.00%</c:formatCode>
                <c:ptCount val="5"/>
                <c:pt idx="0">
                  <c:v>1.6E-2</c:v>
                </c:pt>
                <c:pt idx="1">
                  <c:v>9.433962264150943E-3</c:v>
                </c:pt>
                <c:pt idx="2">
                  <c:v>5.9907834101382486E-2</c:v>
                </c:pt>
                <c:pt idx="3">
                  <c:v>5.2631578947368418E-2</c:v>
                </c:pt>
                <c:pt idx="4">
                  <c:v>4.6728971962616821E-2</c:v>
                </c:pt>
              </c:numCache>
            </c:numRef>
          </c:val>
          <c:extLst>
            <c:ext xmlns:c16="http://schemas.microsoft.com/office/drawing/2014/chart" uri="{C3380CC4-5D6E-409C-BE32-E72D297353CC}">
              <c16:uniqueId val="{00000004-56BA-4553-ACC4-17362543113B}"/>
            </c:ext>
          </c:extLst>
        </c:ser>
        <c:ser>
          <c:idx val="3"/>
          <c:order val="5"/>
          <c:tx>
            <c:strRef>
              <c:f>'RI(Amt_breakdown)'!$M$7</c:f>
              <c:strCache>
                <c:ptCount val="1"/>
                <c:pt idx="0">
                  <c:v>2000-3000</c:v>
                </c:pt>
              </c:strCache>
            </c:strRef>
          </c:tx>
          <c:spPr>
            <a:solidFill>
              <a:schemeClr val="accent4">
                <a:lumMod val="5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'RI(Amt_breakdown)'!$N$6:$R$6</c:f>
              <c:numCache>
                <c:formatCode>0.00%</c:formatCode>
                <c:ptCount val="5"/>
                <c:pt idx="0">
                  <c:v>0.08</c:v>
                </c:pt>
                <c:pt idx="1">
                  <c:v>5.1886792452830191E-2</c:v>
                </c:pt>
                <c:pt idx="2">
                  <c:v>5.9907834101382486E-2</c:v>
                </c:pt>
                <c:pt idx="3">
                  <c:v>5.6390977443609019E-2</c:v>
                </c:pt>
                <c:pt idx="4">
                  <c:v>5.2959501557632398E-2</c:v>
                </c:pt>
              </c:numCache>
            </c:numRef>
          </c:val>
          <c:extLst>
            <c:ext xmlns:c16="http://schemas.microsoft.com/office/drawing/2014/chart" uri="{C3380CC4-5D6E-409C-BE32-E72D297353CC}">
              <c16:uniqueId val="{00000005-56BA-4553-ACC4-17362543113B}"/>
            </c:ext>
          </c:extLst>
        </c:ser>
        <c:ser>
          <c:idx val="4"/>
          <c:order val="6"/>
          <c:tx>
            <c:strRef>
              <c:f>'RI(Amt_breakdown)'!$M$8</c:f>
              <c:strCache>
                <c:ptCount val="1"/>
                <c:pt idx="0">
                  <c:v>3000+</c:v>
                </c:pt>
              </c:strCache>
            </c:strRef>
          </c:tx>
          <c:spPr>
            <a:solidFill>
              <a:schemeClr val="accent5">
                <a:lumMod val="50000"/>
              </a:schemeClr>
            </a:solidFill>
            <a:ln>
              <a:noFill/>
            </a:ln>
            <a:effectLst/>
          </c:spPr>
          <c:invertIfNegative val="0"/>
          <c:cat>
            <c:strRef>
              <c:f>'RI(Amt_breakdown)'!$N$1:$R$1</c:f>
              <c:strCache>
                <c:ptCount val="5"/>
                <c:pt idx="0">
                  <c:v>Q4 2022</c:v>
                </c:pt>
                <c:pt idx="1">
                  <c:v>Q1 2023</c:v>
                </c:pt>
                <c:pt idx="2">
                  <c:v>Q2 2023</c:v>
                </c:pt>
                <c:pt idx="3">
                  <c:v>Q3 2023</c:v>
                </c:pt>
                <c:pt idx="4">
                  <c:v>Q4 2023</c:v>
                </c:pt>
              </c:strCache>
            </c:strRef>
          </c:cat>
          <c:val>
            <c:numRef>
              <c:f>'RI(Amt_breakdown)'!$N$7:$R$7</c:f>
              <c:numCache>
                <c:formatCode>0.00%</c:formatCode>
                <c:ptCount val="5"/>
                <c:pt idx="0">
                  <c:v>8.7999999999999995E-2</c:v>
                </c:pt>
                <c:pt idx="1">
                  <c:v>6.6037735849056603E-2</c:v>
                </c:pt>
                <c:pt idx="2">
                  <c:v>8.755760368663594E-2</c:v>
                </c:pt>
                <c:pt idx="3">
                  <c:v>0.11278195488721804</c:v>
                </c:pt>
                <c:pt idx="4">
                  <c:v>8.7227414330218064E-2</c:v>
                </c:pt>
              </c:numCache>
            </c:numRef>
          </c:val>
          <c:extLst>
            <c:ext xmlns:c16="http://schemas.microsoft.com/office/drawing/2014/chart" uri="{C3380CC4-5D6E-409C-BE32-E72D297353CC}">
              <c16:uniqueId val="{00000006-56BA-4553-ACC4-17362543113B}"/>
            </c:ext>
          </c:extLst>
        </c:ser>
        <c:dLbls>
          <c:showLegendKey val="0"/>
          <c:showVal val="0"/>
          <c:showCatName val="0"/>
          <c:showSerName val="0"/>
          <c:showPercent val="0"/>
          <c:showBubbleSize val="0"/>
        </c:dLbls>
        <c:gapWidth val="150"/>
        <c:overlap val="100"/>
        <c:axId val="2004775103"/>
        <c:axId val="1794416943"/>
      </c:barChart>
      <c:catAx>
        <c:axId val="2004775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416943"/>
        <c:crosses val="autoZero"/>
        <c:auto val="1"/>
        <c:lblAlgn val="ctr"/>
        <c:lblOffset val="100"/>
        <c:noMultiLvlLbl val="0"/>
      </c:catAx>
      <c:valAx>
        <c:axId val="179441694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775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2">
          <a:lumMod val="50000"/>
        </a:schemeClr>
      </a:solidFill>
      <a:round/>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Number of judgments in Jersey by defendant type</a:t>
            </a:r>
          </a:p>
        </c:rich>
      </c:tx>
      <c:layout>
        <c:manualLayout>
          <c:xMode val="edge"/>
          <c:yMode val="edge"/>
          <c:x val="0.17766666666666667"/>
          <c:y val="0"/>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'Jersey(defendant_type)'!$B$2</c:f>
              <c:strCache>
                <c:ptCount val="1"/>
                <c:pt idx="0">
                  <c:v>Corporate</c:v>
                </c:pt>
              </c:strCache>
            </c:strRef>
          </c:tx>
          <c:spPr>
            <a:ln w="28575" cap="rnd">
              <a:solidFill>
                <a:srgbClr val="002060"/>
              </a:solidFill>
              <a:round/>
            </a:ln>
            <a:effectLst/>
          </c:spPr>
          <c:marker>
            <c:symbol val="none"/>
          </c:marker>
          <c:cat>
            <c:strRef>
              <c:f>'Jersey(defendant_type)'!$C$1:$G$1</c:f>
              <c:strCache>
                <c:ptCount val="5"/>
                <c:pt idx="0">
                  <c:v>Q4 2022</c:v>
                </c:pt>
                <c:pt idx="1">
                  <c:v>Q1 2023</c:v>
                </c:pt>
                <c:pt idx="2">
                  <c:v>Q2 2023</c:v>
                </c:pt>
                <c:pt idx="3">
                  <c:v>Q3 2023</c:v>
                </c:pt>
                <c:pt idx="4">
                  <c:v>Q4 2023</c:v>
                </c:pt>
              </c:strCache>
            </c:strRef>
          </c:cat>
          <c:val>
            <c:numRef>
              <c:f>'Jersey(defendant_type)'!$C$2:$G$2</c:f>
              <c:numCache>
                <c:formatCode>#,##0</c:formatCode>
                <c:ptCount val="5"/>
                <c:pt idx="0">
                  <c:v>14</c:v>
                </c:pt>
                <c:pt idx="1">
                  <c:v>30</c:v>
                </c:pt>
                <c:pt idx="2">
                  <c:v>21</c:v>
                </c:pt>
                <c:pt idx="3">
                  <c:v>29</c:v>
                </c:pt>
                <c:pt idx="4">
                  <c:v>40</c:v>
                </c:pt>
              </c:numCache>
            </c:numRef>
          </c:val>
          <c:smooth val="0"/>
          <c:extLst>
            <c:ext xmlns:c16="http://schemas.microsoft.com/office/drawing/2014/chart" uri="{C3380CC4-5D6E-409C-BE32-E72D297353CC}">
              <c16:uniqueId val="{00000000-0CC0-4AA5-8FA6-322CD01A3413}"/>
            </c:ext>
          </c:extLst>
        </c:ser>
        <c:ser>
          <c:idx val="1"/>
          <c:order val="1"/>
          <c:tx>
            <c:strRef>
              <c:f>'Jersey(defendant_type)'!$B$3</c:f>
              <c:strCache>
                <c:ptCount val="1"/>
                <c:pt idx="0">
                  <c:v>Non-corporate</c:v>
                </c:pt>
              </c:strCache>
            </c:strRef>
          </c:tx>
          <c:spPr>
            <a:ln w="28575" cap="rnd">
              <a:solidFill>
                <a:schemeClr val="accent2"/>
              </a:solidFill>
              <a:round/>
            </a:ln>
            <a:effectLst/>
          </c:spPr>
          <c:marker>
            <c:symbol val="none"/>
          </c:marker>
          <c:cat>
            <c:strRef>
              <c:f>'Jersey(defendant_type)'!$C$1:$G$1</c:f>
              <c:strCache>
                <c:ptCount val="5"/>
                <c:pt idx="0">
                  <c:v>Q4 2022</c:v>
                </c:pt>
                <c:pt idx="1">
                  <c:v>Q1 2023</c:v>
                </c:pt>
                <c:pt idx="2">
                  <c:v>Q2 2023</c:v>
                </c:pt>
                <c:pt idx="3">
                  <c:v>Q3 2023</c:v>
                </c:pt>
                <c:pt idx="4">
                  <c:v>Q4 2023</c:v>
                </c:pt>
              </c:strCache>
            </c:strRef>
          </c:cat>
          <c:val>
            <c:numRef>
              <c:f>'Jersey(defendant_type)'!$C$3:$G$3</c:f>
              <c:numCache>
                <c:formatCode>#,##0</c:formatCode>
                <c:ptCount val="5"/>
                <c:pt idx="0">
                  <c:v>16</c:v>
                </c:pt>
                <c:pt idx="1">
                  <c:v>6</c:v>
                </c:pt>
                <c:pt idx="2">
                  <c:v>8</c:v>
                </c:pt>
                <c:pt idx="3">
                  <c:v>10</c:v>
                </c:pt>
                <c:pt idx="4">
                  <c:v>8</c:v>
                </c:pt>
              </c:numCache>
            </c:numRef>
          </c:val>
          <c:smooth val="0"/>
          <c:extLst>
            <c:ext xmlns:c16="http://schemas.microsoft.com/office/drawing/2014/chart" uri="{C3380CC4-5D6E-409C-BE32-E72D297353CC}">
              <c16:uniqueId val="{00000001-0CC0-4AA5-8FA6-322CD01A3413}"/>
            </c:ext>
          </c:extLst>
        </c:ser>
        <c:ser>
          <c:idx val="2"/>
          <c:order val="2"/>
          <c:tx>
            <c:strRef>
              <c:f>'Jersey(defendant_type)'!$B$4</c:f>
              <c:strCache>
                <c:ptCount val="1"/>
                <c:pt idx="0">
                  <c:v>Commercial</c:v>
                </c:pt>
              </c:strCache>
            </c:strRef>
          </c:tx>
          <c:spPr>
            <a:ln w="28575" cap="rnd">
              <a:solidFill>
                <a:schemeClr val="accent5">
                  <a:lumMod val="50000"/>
                </a:schemeClr>
              </a:solidFill>
              <a:round/>
            </a:ln>
            <a:effectLst/>
          </c:spPr>
          <c:marker>
            <c:symbol val="none"/>
          </c:marker>
          <c:cat>
            <c:strRef>
              <c:f>'Jersey(defendant_type)'!$C$1:$G$1</c:f>
              <c:strCache>
                <c:ptCount val="5"/>
                <c:pt idx="0">
                  <c:v>Q4 2022</c:v>
                </c:pt>
                <c:pt idx="1">
                  <c:v>Q1 2023</c:v>
                </c:pt>
                <c:pt idx="2">
                  <c:v>Q2 2023</c:v>
                </c:pt>
                <c:pt idx="3">
                  <c:v>Q3 2023</c:v>
                </c:pt>
                <c:pt idx="4">
                  <c:v>Q4 2023</c:v>
                </c:pt>
              </c:strCache>
            </c:strRef>
          </c:cat>
          <c:val>
            <c:numRef>
              <c:f>'Jersey(defendant_type)'!$C$4:$G$4</c:f>
              <c:numCache>
                <c:formatCode>#,##0</c:formatCode>
                <c:ptCount val="5"/>
                <c:pt idx="0">
                  <c:v>30</c:v>
                </c:pt>
                <c:pt idx="1">
                  <c:v>36</c:v>
                </c:pt>
                <c:pt idx="2">
                  <c:v>29</c:v>
                </c:pt>
                <c:pt idx="3">
                  <c:v>39</c:v>
                </c:pt>
                <c:pt idx="4">
                  <c:v>48</c:v>
                </c:pt>
              </c:numCache>
            </c:numRef>
          </c:val>
          <c:smooth val="0"/>
          <c:extLst>
            <c:ext xmlns:c16="http://schemas.microsoft.com/office/drawing/2014/chart" uri="{C3380CC4-5D6E-409C-BE32-E72D297353CC}">
              <c16:uniqueId val="{00000002-0CC0-4AA5-8FA6-322CD01A3413}"/>
            </c:ext>
          </c:extLst>
        </c:ser>
        <c:dLbls>
          <c:showLegendKey val="0"/>
          <c:showVal val="0"/>
          <c:showCatName val="0"/>
          <c:showSerName val="0"/>
          <c:showPercent val="0"/>
          <c:showBubbleSize val="0"/>
        </c:dLbls>
        <c:marker val="1"/>
        <c:smooth val="0"/>
        <c:axId val="2004724991"/>
        <c:axId val="1981594655"/>
      </c:lineChart>
      <c:lineChart>
        <c:grouping val="standard"/>
        <c:varyColors val="0"/>
        <c:ser>
          <c:idx val="3"/>
          <c:order val="3"/>
          <c:tx>
            <c:strRef>
              <c:f>'Jersey(defendant_type)'!$B$5</c:f>
              <c:strCache>
                <c:ptCount val="1"/>
                <c:pt idx="0">
                  <c:v>Consumer</c:v>
                </c:pt>
              </c:strCache>
            </c:strRef>
          </c:tx>
          <c:spPr>
            <a:ln w="28575" cap="rnd">
              <a:solidFill>
                <a:schemeClr val="accent4">
                  <a:lumMod val="50000"/>
                </a:schemeClr>
              </a:solidFill>
              <a:round/>
            </a:ln>
            <a:effectLst/>
          </c:spPr>
          <c:marker>
            <c:symbol val="none"/>
          </c:marker>
          <c:cat>
            <c:strRef>
              <c:f>'Jersey(defendant_type)'!$C$1:$G$1</c:f>
              <c:strCache>
                <c:ptCount val="5"/>
                <c:pt idx="0">
                  <c:v>Q4 2022</c:v>
                </c:pt>
                <c:pt idx="1">
                  <c:v>Q1 2023</c:v>
                </c:pt>
                <c:pt idx="2">
                  <c:v>Q2 2023</c:v>
                </c:pt>
                <c:pt idx="3">
                  <c:v>Q3 2023</c:v>
                </c:pt>
                <c:pt idx="4">
                  <c:v>Q4 2023</c:v>
                </c:pt>
              </c:strCache>
            </c:strRef>
          </c:cat>
          <c:val>
            <c:numRef>
              <c:f>'Jersey(defendant_type)'!$C$5:$G$5</c:f>
              <c:numCache>
                <c:formatCode>#,##0</c:formatCode>
                <c:ptCount val="5"/>
                <c:pt idx="0">
                  <c:v>197</c:v>
                </c:pt>
                <c:pt idx="1">
                  <c:v>358</c:v>
                </c:pt>
                <c:pt idx="2">
                  <c:v>257</c:v>
                </c:pt>
                <c:pt idx="3">
                  <c:v>251</c:v>
                </c:pt>
                <c:pt idx="4">
                  <c:v>188</c:v>
                </c:pt>
              </c:numCache>
            </c:numRef>
          </c:val>
          <c:smooth val="0"/>
          <c:extLst>
            <c:ext xmlns:c16="http://schemas.microsoft.com/office/drawing/2014/chart" uri="{C3380CC4-5D6E-409C-BE32-E72D297353CC}">
              <c16:uniqueId val="{00000003-0CC0-4AA5-8FA6-322CD01A3413}"/>
            </c:ext>
          </c:extLst>
        </c:ser>
        <c:dLbls>
          <c:showLegendKey val="0"/>
          <c:showVal val="0"/>
          <c:showCatName val="0"/>
          <c:showSerName val="0"/>
          <c:showPercent val="0"/>
          <c:showBubbleSize val="0"/>
        </c:dLbls>
        <c:marker val="1"/>
        <c:smooth val="0"/>
        <c:axId val="2004764895"/>
        <c:axId val="2001873071"/>
      </c:lineChart>
      <c:catAx>
        <c:axId val="2004724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1594655"/>
        <c:crosses val="autoZero"/>
        <c:auto val="1"/>
        <c:lblAlgn val="ctr"/>
        <c:lblOffset val="100"/>
        <c:noMultiLvlLbl val="0"/>
      </c:catAx>
      <c:valAx>
        <c:axId val="19815946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724991"/>
        <c:crosses val="autoZero"/>
        <c:crossBetween val="between"/>
      </c:valAx>
      <c:valAx>
        <c:axId val="2001873071"/>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764895"/>
        <c:crosses val="max"/>
        <c:crossBetween val="between"/>
      </c:valAx>
      <c:catAx>
        <c:axId val="2004764895"/>
        <c:scaling>
          <c:orientation val="minMax"/>
        </c:scaling>
        <c:delete val="1"/>
        <c:axPos val="b"/>
        <c:numFmt formatCode="General" sourceLinked="1"/>
        <c:majorTickMark val="out"/>
        <c:minorTickMark val="none"/>
        <c:tickLblPos val="nextTo"/>
        <c:crossAx val="20018730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Total Value of judgments in Jersey</a:t>
            </a:r>
          </a:p>
        </c:rich>
      </c:tx>
      <c:layout>
        <c:manualLayout>
          <c:xMode val="edge"/>
          <c:yMode val="edge"/>
          <c:x val="0.33812489063867024"/>
          <c:y val="4.1666666666666664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'Jersey(Value)'!$B$2</c:f>
              <c:strCache>
                <c:ptCount val="1"/>
                <c:pt idx="0">
                  <c:v>Corporate</c:v>
                </c:pt>
              </c:strCache>
            </c:strRef>
          </c:tx>
          <c:spPr>
            <a:ln w="28575" cap="rnd">
              <a:solidFill>
                <a:srgbClr val="002060"/>
              </a:solidFill>
              <a:round/>
            </a:ln>
            <a:effectLst/>
          </c:spPr>
          <c:marker>
            <c:symbol val="none"/>
          </c:marker>
          <c:cat>
            <c:strRef>
              <c:f>'Jersey(Value)'!$C$1:$G$1</c:f>
              <c:strCache>
                <c:ptCount val="5"/>
                <c:pt idx="0">
                  <c:v>Q4 2022</c:v>
                </c:pt>
                <c:pt idx="1">
                  <c:v>Q1 2023</c:v>
                </c:pt>
                <c:pt idx="2">
                  <c:v>Q2 2023</c:v>
                </c:pt>
                <c:pt idx="3">
                  <c:v>Q3 2023</c:v>
                </c:pt>
                <c:pt idx="4">
                  <c:v>Q4 2023</c:v>
                </c:pt>
              </c:strCache>
            </c:strRef>
          </c:cat>
          <c:val>
            <c:numRef>
              <c:f>'Jersey(Value)'!$C$2:$G$2</c:f>
              <c:numCache>
                <c:formatCode>"£"#,##0_);\("£"#,##0\)</c:formatCode>
                <c:ptCount val="5"/>
                <c:pt idx="0">
                  <c:v>48887</c:v>
                </c:pt>
                <c:pt idx="1">
                  <c:v>111517</c:v>
                </c:pt>
                <c:pt idx="2">
                  <c:v>253387</c:v>
                </c:pt>
                <c:pt idx="3">
                  <c:v>418161</c:v>
                </c:pt>
                <c:pt idx="4">
                  <c:v>472927</c:v>
                </c:pt>
              </c:numCache>
            </c:numRef>
          </c:val>
          <c:smooth val="0"/>
          <c:extLst>
            <c:ext xmlns:c16="http://schemas.microsoft.com/office/drawing/2014/chart" uri="{C3380CC4-5D6E-409C-BE32-E72D297353CC}">
              <c16:uniqueId val="{00000000-A674-4040-958A-6D1456382C85}"/>
            </c:ext>
          </c:extLst>
        </c:ser>
        <c:ser>
          <c:idx val="1"/>
          <c:order val="1"/>
          <c:tx>
            <c:strRef>
              <c:f>'Jersey(Value)'!$B$3</c:f>
              <c:strCache>
                <c:ptCount val="1"/>
                <c:pt idx="0">
                  <c:v>Non-corporate</c:v>
                </c:pt>
              </c:strCache>
            </c:strRef>
          </c:tx>
          <c:spPr>
            <a:ln w="28575" cap="rnd">
              <a:solidFill>
                <a:schemeClr val="accent2">
                  <a:lumMod val="75000"/>
                </a:schemeClr>
              </a:solidFill>
              <a:round/>
            </a:ln>
            <a:effectLst/>
          </c:spPr>
          <c:marker>
            <c:symbol val="none"/>
          </c:marker>
          <c:cat>
            <c:strRef>
              <c:f>'Jersey(Value)'!$C$1:$G$1</c:f>
              <c:strCache>
                <c:ptCount val="5"/>
                <c:pt idx="0">
                  <c:v>Q4 2022</c:v>
                </c:pt>
                <c:pt idx="1">
                  <c:v>Q1 2023</c:v>
                </c:pt>
                <c:pt idx="2">
                  <c:v>Q2 2023</c:v>
                </c:pt>
                <c:pt idx="3">
                  <c:v>Q3 2023</c:v>
                </c:pt>
                <c:pt idx="4">
                  <c:v>Q4 2023</c:v>
                </c:pt>
              </c:strCache>
            </c:strRef>
          </c:cat>
          <c:val>
            <c:numRef>
              <c:f>'Jersey(Value)'!$C$3:$G$3</c:f>
              <c:numCache>
                <c:formatCode>"£"#,##0_);\("£"#,##0\)</c:formatCode>
                <c:ptCount val="5"/>
                <c:pt idx="0">
                  <c:v>83257</c:v>
                </c:pt>
                <c:pt idx="1">
                  <c:v>10101</c:v>
                </c:pt>
                <c:pt idx="2">
                  <c:v>32855</c:v>
                </c:pt>
                <c:pt idx="3">
                  <c:v>17194</c:v>
                </c:pt>
                <c:pt idx="4">
                  <c:v>40313</c:v>
                </c:pt>
              </c:numCache>
            </c:numRef>
          </c:val>
          <c:smooth val="0"/>
          <c:extLst>
            <c:ext xmlns:c16="http://schemas.microsoft.com/office/drawing/2014/chart" uri="{C3380CC4-5D6E-409C-BE32-E72D297353CC}">
              <c16:uniqueId val="{00000001-A674-4040-958A-6D1456382C85}"/>
            </c:ext>
          </c:extLst>
        </c:ser>
        <c:ser>
          <c:idx val="2"/>
          <c:order val="2"/>
          <c:tx>
            <c:strRef>
              <c:f>'Jersey(Value)'!$B$4</c:f>
              <c:strCache>
                <c:ptCount val="1"/>
                <c:pt idx="0">
                  <c:v>Commercial</c:v>
                </c:pt>
              </c:strCache>
            </c:strRef>
          </c:tx>
          <c:spPr>
            <a:ln w="28575" cap="rnd">
              <a:solidFill>
                <a:schemeClr val="accent5">
                  <a:lumMod val="50000"/>
                </a:schemeClr>
              </a:solidFill>
              <a:round/>
            </a:ln>
            <a:effectLst/>
          </c:spPr>
          <c:marker>
            <c:symbol val="none"/>
          </c:marker>
          <c:cat>
            <c:strRef>
              <c:f>'Jersey(Value)'!$C$1:$G$1</c:f>
              <c:strCache>
                <c:ptCount val="5"/>
                <c:pt idx="0">
                  <c:v>Q4 2022</c:v>
                </c:pt>
                <c:pt idx="1">
                  <c:v>Q1 2023</c:v>
                </c:pt>
                <c:pt idx="2">
                  <c:v>Q2 2023</c:v>
                </c:pt>
                <c:pt idx="3">
                  <c:v>Q3 2023</c:v>
                </c:pt>
                <c:pt idx="4">
                  <c:v>Q4 2023</c:v>
                </c:pt>
              </c:strCache>
            </c:strRef>
          </c:cat>
          <c:val>
            <c:numRef>
              <c:f>'Jersey(Value)'!$C$4:$G$4</c:f>
              <c:numCache>
                <c:formatCode>"£"#,##0_);\("£"#,##0\)</c:formatCode>
                <c:ptCount val="5"/>
                <c:pt idx="0">
                  <c:v>132144</c:v>
                </c:pt>
                <c:pt idx="1">
                  <c:v>121618</c:v>
                </c:pt>
                <c:pt idx="2">
                  <c:v>286242</c:v>
                </c:pt>
                <c:pt idx="3">
                  <c:v>435355</c:v>
                </c:pt>
                <c:pt idx="4">
                  <c:v>513240</c:v>
                </c:pt>
              </c:numCache>
            </c:numRef>
          </c:val>
          <c:smooth val="0"/>
          <c:extLst>
            <c:ext xmlns:c16="http://schemas.microsoft.com/office/drawing/2014/chart" uri="{C3380CC4-5D6E-409C-BE32-E72D297353CC}">
              <c16:uniqueId val="{00000002-A674-4040-958A-6D1456382C85}"/>
            </c:ext>
          </c:extLst>
        </c:ser>
        <c:dLbls>
          <c:showLegendKey val="0"/>
          <c:showVal val="0"/>
          <c:showCatName val="0"/>
          <c:showSerName val="0"/>
          <c:showPercent val="0"/>
          <c:showBubbleSize val="0"/>
        </c:dLbls>
        <c:marker val="1"/>
        <c:smooth val="0"/>
        <c:axId val="2004792271"/>
        <c:axId val="1328761983"/>
      </c:lineChart>
      <c:lineChart>
        <c:grouping val="standard"/>
        <c:varyColors val="0"/>
        <c:ser>
          <c:idx val="3"/>
          <c:order val="3"/>
          <c:tx>
            <c:strRef>
              <c:f>'Jersey(Value)'!$B$5</c:f>
              <c:strCache>
                <c:ptCount val="1"/>
                <c:pt idx="0">
                  <c:v>Consumer</c:v>
                </c:pt>
              </c:strCache>
            </c:strRef>
          </c:tx>
          <c:spPr>
            <a:ln w="28575" cap="rnd">
              <a:solidFill>
                <a:schemeClr val="accent4">
                  <a:lumMod val="50000"/>
                </a:schemeClr>
              </a:solidFill>
              <a:round/>
            </a:ln>
            <a:effectLst/>
          </c:spPr>
          <c:marker>
            <c:symbol val="none"/>
          </c:marker>
          <c:cat>
            <c:strRef>
              <c:f>'Jersey(Value)'!$C$1:$G$1</c:f>
              <c:strCache>
                <c:ptCount val="5"/>
                <c:pt idx="0">
                  <c:v>Q4 2022</c:v>
                </c:pt>
                <c:pt idx="1">
                  <c:v>Q1 2023</c:v>
                </c:pt>
                <c:pt idx="2">
                  <c:v>Q2 2023</c:v>
                </c:pt>
                <c:pt idx="3">
                  <c:v>Q3 2023</c:v>
                </c:pt>
                <c:pt idx="4">
                  <c:v>Q4 2023</c:v>
                </c:pt>
              </c:strCache>
            </c:strRef>
          </c:cat>
          <c:val>
            <c:numRef>
              <c:f>'Jersey(Value)'!$C$5:$G$5</c:f>
              <c:numCache>
                <c:formatCode>"£"#,##0_);\("£"#,##0\)</c:formatCode>
                <c:ptCount val="5"/>
                <c:pt idx="0">
                  <c:v>419899</c:v>
                </c:pt>
                <c:pt idx="1">
                  <c:v>474121</c:v>
                </c:pt>
                <c:pt idx="2">
                  <c:v>333702</c:v>
                </c:pt>
                <c:pt idx="3">
                  <c:v>689747</c:v>
                </c:pt>
                <c:pt idx="4">
                  <c:v>336262</c:v>
                </c:pt>
              </c:numCache>
            </c:numRef>
          </c:val>
          <c:smooth val="0"/>
          <c:extLst>
            <c:ext xmlns:c16="http://schemas.microsoft.com/office/drawing/2014/chart" uri="{C3380CC4-5D6E-409C-BE32-E72D297353CC}">
              <c16:uniqueId val="{00000003-A674-4040-958A-6D1456382C85}"/>
            </c:ext>
          </c:extLst>
        </c:ser>
        <c:ser>
          <c:idx val="4"/>
          <c:order val="4"/>
          <c:spPr>
            <a:ln w="28575" cap="rnd">
              <a:solidFill>
                <a:schemeClr val="accent5"/>
              </a:solidFill>
              <a:round/>
            </a:ln>
            <a:effectLst/>
          </c:spPr>
          <c:marker>
            <c:symbol val="none"/>
          </c:marker>
          <c:cat>
            <c:strRef>
              <c:f>'Jersey(Value)'!$C$1:$G$1</c:f>
              <c:strCache>
                <c:ptCount val="5"/>
                <c:pt idx="0">
                  <c:v>Q4 2022</c:v>
                </c:pt>
                <c:pt idx="1">
                  <c:v>Q1 2023</c:v>
                </c:pt>
                <c:pt idx="2">
                  <c:v>Q2 2023</c:v>
                </c:pt>
                <c:pt idx="3">
                  <c:v>Q3 2023</c:v>
                </c:pt>
                <c:pt idx="4">
                  <c:v>Q4 2023</c:v>
                </c:pt>
              </c:strCache>
            </c:strRef>
          </c:cat>
          <c:val>
            <c:numRef>
              <c:f>'Jersey(defendant_type)'!$I$5</c:f>
              <c:numCache>
                <c:formatCode>0.00%</c:formatCode>
                <c:ptCount val="1"/>
                <c:pt idx="0">
                  <c:v>-0.25099601593625498</c:v>
                </c:pt>
              </c:numCache>
            </c:numRef>
          </c:val>
          <c:smooth val="0"/>
          <c:extLst>
            <c:ext xmlns:c16="http://schemas.microsoft.com/office/drawing/2014/chart" uri="{C3380CC4-5D6E-409C-BE32-E72D297353CC}">
              <c16:uniqueId val="{00000004-A674-4040-958A-6D1456382C85}"/>
            </c:ext>
          </c:extLst>
        </c:ser>
        <c:dLbls>
          <c:showLegendKey val="0"/>
          <c:showVal val="0"/>
          <c:showCatName val="0"/>
          <c:showSerName val="0"/>
          <c:showPercent val="0"/>
          <c:showBubbleSize val="0"/>
        </c:dLbls>
        <c:marker val="1"/>
        <c:smooth val="0"/>
        <c:axId val="2004732415"/>
        <c:axId val="2010669775"/>
      </c:lineChart>
      <c:catAx>
        <c:axId val="2004792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8761983"/>
        <c:crosses val="autoZero"/>
        <c:auto val="1"/>
        <c:lblAlgn val="ctr"/>
        <c:lblOffset val="100"/>
        <c:noMultiLvlLbl val="0"/>
      </c:catAx>
      <c:valAx>
        <c:axId val="1328761983"/>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792271"/>
        <c:crosses val="autoZero"/>
        <c:crossBetween val="between"/>
      </c:valAx>
      <c:valAx>
        <c:axId val="2010669775"/>
        <c:scaling>
          <c:orientation val="minMax"/>
        </c:scaling>
        <c:delete val="0"/>
        <c:axPos val="r"/>
        <c:numFmt formatCode="&quot;£&quot;#,##0_);\(&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732415"/>
        <c:crosses val="max"/>
        <c:crossBetween val="between"/>
      </c:valAx>
      <c:catAx>
        <c:axId val="2004732415"/>
        <c:scaling>
          <c:orientation val="minMax"/>
        </c:scaling>
        <c:delete val="1"/>
        <c:axPos val="b"/>
        <c:numFmt formatCode="General" sourceLinked="1"/>
        <c:majorTickMark val="out"/>
        <c:minorTickMark val="none"/>
        <c:tickLblPos val="nextTo"/>
        <c:crossAx val="201066977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Average value of judgments in Jersey</a:t>
            </a:r>
          </a:p>
        </c:rich>
      </c:tx>
      <c:layout>
        <c:manualLayout>
          <c:xMode val="edge"/>
          <c:yMode val="edge"/>
          <c:x val="0.22671082898345576"/>
          <c:y val="1.5801782262247158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'Jersey(Avg_value)'!$B$2</c:f>
              <c:strCache>
                <c:ptCount val="1"/>
                <c:pt idx="0">
                  <c:v>Corporate</c:v>
                </c:pt>
              </c:strCache>
            </c:strRef>
          </c:tx>
          <c:spPr>
            <a:ln w="28575" cap="rnd">
              <a:solidFill>
                <a:srgbClr val="002060"/>
              </a:solidFill>
              <a:round/>
            </a:ln>
            <a:effectLst/>
          </c:spPr>
          <c:marker>
            <c:symbol val="none"/>
          </c:marker>
          <c:cat>
            <c:strRef>
              <c:f>'Jersey(Avg_value)'!$C$1:$G$1</c:f>
              <c:strCache>
                <c:ptCount val="5"/>
                <c:pt idx="0">
                  <c:v>Q4 2022</c:v>
                </c:pt>
                <c:pt idx="1">
                  <c:v>Q1 2023</c:v>
                </c:pt>
                <c:pt idx="2">
                  <c:v>Q2 2023</c:v>
                </c:pt>
                <c:pt idx="3">
                  <c:v>Q3 2023</c:v>
                </c:pt>
                <c:pt idx="4">
                  <c:v>Q4 2023</c:v>
                </c:pt>
              </c:strCache>
            </c:strRef>
          </c:cat>
          <c:val>
            <c:numRef>
              <c:f>'Jersey(Avg_value)'!$C$2:$G$2</c:f>
              <c:numCache>
                <c:formatCode>"£"#,##0_);\("£"#,##0\)</c:formatCode>
                <c:ptCount val="5"/>
                <c:pt idx="0">
                  <c:v>3491.9285714285716</c:v>
                </c:pt>
                <c:pt idx="1">
                  <c:v>3717.2333333333331</c:v>
                </c:pt>
                <c:pt idx="2">
                  <c:v>12066.047619047618</c:v>
                </c:pt>
                <c:pt idx="3">
                  <c:v>14419.344827586207</c:v>
                </c:pt>
                <c:pt idx="4">
                  <c:v>11823.174999999999</c:v>
                </c:pt>
              </c:numCache>
            </c:numRef>
          </c:val>
          <c:smooth val="0"/>
          <c:extLst>
            <c:ext xmlns:c16="http://schemas.microsoft.com/office/drawing/2014/chart" uri="{C3380CC4-5D6E-409C-BE32-E72D297353CC}">
              <c16:uniqueId val="{00000000-7A1D-470A-81E6-2AF790A8E79A}"/>
            </c:ext>
          </c:extLst>
        </c:ser>
        <c:ser>
          <c:idx val="1"/>
          <c:order val="1"/>
          <c:tx>
            <c:strRef>
              <c:f>'Jersey(Avg_value)'!$B$3</c:f>
              <c:strCache>
                <c:ptCount val="1"/>
                <c:pt idx="0">
                  <c:v>Non-corporate</c:v>
                </c:pt>
              </c:strCache>
            </c:strRef>
          </c:tx>
          <c:spPr>
            <a:ln w="28575" cap="rnd">
              <a:solidFill>
                <a:schemeClr val="accent2">
                  <a:lumMod val="75000"/>
                </a:schemeClr>
              </a:solidFill>
              <a:round/>
            </a:ln>
            <a:effectLst/>
          </c:spPr>
          <c:marker>
            <c:symbol val="none"/>
          </c:marker>
          <c:cat>
            <c:strRef>
              <c:f>'Jersey(Avg_value)'!$C$1:$G$1</c:f>
              <c:strCache>
                <c:ptCount val="5"/>
                <c:pt idx="0">
                  <c:v>Q4 2022</c:v>
                </c:pt>
                <c:pt idx="1">
                  <c:v>Q1 2023</c:v>
                </c:pt>
                <c:pt idx="2">
                  <c:v>Q2 2023</c:v>
                </c:pt>
                <c:pt idx="3">
                  <c:v>Q3 2023</c:v>
                </c:pt>
                <c:pt idx="4">
                  <c:v>Q4 2023</c:v>
                </c:pt>
              </c:strCache>
            </c:strRef>
          </c:cat>
          <c:val>
            <c:numRef>
              <c:f>'Jersey(Avg_value)'!$C$3:$G$3</c:f>
              <c:numCache>
                <c:formatCode>"£"#,##0_);\("£"#,##0\)</c:formatCode>
                <c:ptCount val="5"/>
                <c:pt idx="0">
                  <c:v>5203.5625</c:v>
                </c:pt>
                <c:pt idx="1">
                  <c:v>1683.5</c:v>
                </c:pt>
                <c:pt idx="2">
                  <c:v>4106.875</c:v>
                </c:pt>
                <c:pt idx="3">
                  <c:v>1719.4</c:v>
                </c:pt>
                <c:pt idx="4">
                  <c:v>5039.125</c:v>
                </c:pt>
              </c:numCache>
            </c:numRef>
          </c:val>
          <c:smooth val="0"/>
          <c:extLst>
            <c:ext xmlns:c16="http://schemas.microsoft.com/office/drawing/2014/chart" uri="{C3380CC4-5D6E-409C-BE32-E72D297353CC}">
              <c16:uniqueId val="{00000001-7A1D-470A-81E6-2AF790A8E79A}"/>
            </c:ext>
          </c:extLst>
        </c:ser>
        <c:ser>
          <c:idx val="2"/>
          <c:order val="2"/>
          <c:tx>
            <c:strRef>
              <c:f>'Jersey(Avg_value)'!$B$4</c:f>
              <c:strCache>
                <c:ptCount val="1"/>
                <c:pt idx="0">
                  <c:v>Commercial</c:v>
                </c:pt>
              </c:strCache>
            </c:strRef>
          </c:tx>
          <c:spPr>
            <a:ln w="28575" cap="rnd">
              <a:solidFill>
                <a:schemeClr val="accent5">
                  <a:lumMod val="50000"/>
                </a:schemeClr>
              </a:solidFill>
              <a:round/>
            </a:ln>
            <a:effectLst/>
          </c:spPr>
          <c:marker>
            <c:symbol val="none"/>
          </c:marker>
          <c:cat>
            <c:strRef>
              <c:f>'Jersey(Avg_value)'!$C$1:$G$1</c:f>
              <c:strCache>
                <c:ptCount val="5"/>
                <c:pt idx="0">
                  <c:v>Q4 2022</c:v>
                </c:pt>
                <c:pt idx="1">
                  <c:v>Q1 2023</c:v>
                </c:pt>
                <c:pt idx="2">
                  <c:v>Q2 2023</c:v>
                </c:pt>
                <c:pt idx="3">
                  <c:v>Q3 2023</c:v>
                </c:pt>
                <c:pt idx="4">
                  <c:v>Q4 2023</c:v>
                </c:pt>
              </c:strCache>
            </c:strRef>
          </c:cat>
          <c:val>
            <c:numRef>
              <c:f>'Jersey(Avg_value)'!$C$4:$G$4</c:f>
              <c:numCache>
                <c:formatCode>"£"#,##0</c:formatCode>
                <c:ptCount val="5"/>
                <c:pt idx="0">
                  <c:v>4404.8</c:v>
                </c:pt>
                <c:pt idx="1">
                  <c:v>3378.2777777777778</c:v>
                </c:pt>
                <c:pt idx="2">
                  <c:v>9870.4137931034475</c:v>
                </c:pt>
                <c:pt idx="3">
                  <c:v>11162.948717948719</c:v>
                </c:pt>
                <c:pt idx="4">
                  <c:v>10692.5</c:v>
                </c:pt>
              </c:numCache>
            </c:numRef>
          </c:val>
          <c:smooth val="0"/>
          <c:extLst>
            <c:ext xmlns:c16="http://schemas.microsoft.com/office/drawing/2014/chart" uri="{C3380CC4-5D6E-409C-BE32-E72D297353CC}">
              <c16:uniqueId val="{00000002-7A1D-470A-81E6-2AF790A8E79A}"/>
            </c:ext>
          </c:extLst>
        </c:ser>
        <c:ser>
          <c:idx val="3"/>
          <c:order val="3"/>
          <c:tx>
            <c:strRef>
              <c:f>'Jersey(Avg_value)'!$B$5</c:f>
              <c:strCache>
                <c:ptCount val="1"/>
                <c:pt idx="0">
                  <c:v>Consumer</c:v>
                </c:pt>
              </c:strCache>
            </c:strRef>
          </c:tx>
          <c:spPr>
            <a:ln w="28575" cap="rnd">
              <a:solidFill>
                <a:schemeClr val="accent4">
                  <a:lumMod val="50000"/>
                </a:schemeClr>
              </a:solidFill>
              <a:round/>
            </a:ln>
            <a:effectLst/>
          </c:spPr>
          <c:marker>
            <c:symbol val="none"/>
          </c:marker>
          <c:cat>
            <c:strRef>
              <c:f>'Jersey(Avg_value)'!$C$1:$G$1</c:f>
              <c:strCache>
                <c:ptCount val="5"/>
                <c:pt idx="0">
                  <c:v>Q4 2022</c:v>
                </c:pt>
                <c:pt idx="1">
                  <c:v>Q1 2023</c:v>
                </c:pt>
                <c:pt idx="2">
                  <c:v>Q2 2023</c:v>
                </c:pt>
                <c:pt idx="3">
                  <c:v>Q3 2023</c:v>
                </c:pt>
                <c:pt idx="4">
                  <c:v>Q4 2023</c:v>
                </c:pt>
              </c:strCache>
            </c:strRef>
          </c:cat>
          <c:val>
            <c:numRef>
              <c:f>'Jersey(Avg_value)'!$C$5:$G$5</c:f>
              <c:numCache>
                <c:formatCode>"£"#,##0_);\("£"#,##0\)</c:formatCode>
                <c:ptCount val="5"/>
                <c:pt idx="0">
                  <c:v>2131.467005076142</c:v>
                </c:pt>
                <c:pt idx="1">
                  <c:v>1324.3603351955308</c:v>
                </c:pt>
                <c:pt idx="2">
                  <c:v>1298.4513618677042</c:v>
                </c:pt>
                <c:pt idx="3">
                  <c:v>2747.9960159362549</c:v>
                </c:pt>
                <c:pt idx="4">
                  <c:v>1788.627659574468</c:v>
                </c:pt>
              </c:numCache>
            </c:numRef>
          </c:val>
          <c:smooth val="0"/>
          <c:extLst>
            <c:ext xmlns:c16="http://schemas.microsoft.com/office/drawing/2014/chart" uri="{C3380CC4-5D6E-409C-BE32-E72D297353CC}">
              <c16:uniqueId val="{00000003-7A1D-470A-81E6-2AF790A8E79A}"/>
            </c:ext>
          </c:extLst>
        </c:ser>
        <c:dLbls>
          <c:showLegendKey val="0"/>
          <c:showVal val="0"/>
          <c:showCatName val="0"/>
          <c:showSerName val="0"/>
          <c:showPercent val="0"/>
          <c:showBubbleSize val="0"/>
        </c:dLbls>
        <c:smooth val="0"/>
        <c:axId val="2004806655"/>
        <c:axId val="1797894159"/>
      </c:lineChart>
      <c:catAx>
        <c:axId val="2004806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7894159"/>
        <c:crosses val="autoZero"/>
        <c:auto val="1"/>
        <c:lblAlgn val="ctr"/>
        <c:lblOffset val="100"/>
        <c:noMultiLvlLbl val="0"/>
      </c:catAx>
      <c:valAx>
        <c:axId val="1797894159"/>
        <c:scaling>
          <c:orientation val="minMax"/>
        </c:scaling>
        <c:delete val="0"/>
        <c:axPos val="l"/>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4806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commercial judgments in Jersey</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'Jersey(Amt_breakdown)'!$B$2</c:f>
              <c:strCache>
                <c:ptCount val="1"/>
                <c:pt idx="0">
                  <c:v>&lt;100</c:v>
                </c:pt>
              </c:strCache>
            </c:strRef>
          </c:tx>
          <c:spPr>
            <a:solidFill>
              <a:schemeClr val="accent1">
                <a:lumMod val="75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'Jersey(Amt_breakdown)'!$C$2:$G$2</c:f>
              <c:numCache>
                <c:formatCode>0.00%</c:formatCode>
                <c:ptCount val="5"/>
                <c:pt idx="0">
                  <c:v>3.4482758620689655E-2</c:v>
                </c:pt>
                <c:pt idx="1">
                  <c:v>8.5714285714285715E-2</c:v>
                </c:pt>
                <c:pt idx="2">
                  <c:v>3.5714285714285712E-2</c:v>
                </c:pt>
                <c:pt idx="3">
                  <c:v>2.9411764705882353E-2</c:v>
                </c:pt>
                <c:pt idx="4">
                  <c:v>2.5000000000000001E-2</c:v>
                </c:pt>
              </c:numCache>
            </c:numRef>
          </c:val>
          <c:extLst>
            <c:ext xmlns:c16="http://schemas.microsoft.com/office/drawing/2014/chart" uri="{C3380CC4-5D6E-409C-BE32-E72D297353CC}">
              <c16:uniqueId val="{00000000-FE4B-4A6F-86AB-6F4184968649}"/>
            </c:ext>
          </c:extLst>
        </c:ser>
        <c:ser>
          <c:idx val="1"/>
          <c:order val="1"/>
          <c:tx>
            <c:strRef>
              <c:f>'Jersey(Amt_breakdown)'!$B$3</c:f>
              <c:strCache>
                <c:ptCount val="1"/>
                <c:pt idx="0">
                  <c:v>100-500</c:v>
                </c:pt>
              </c:strCache>
            </c:strRef>
          </c:tx>
          <c:spPr>
            <a:solidFill>
              <a:schemeClr val="accent2">
                <a:lumMod val="50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'Jersey(Amt_breakdown)'!$C$3:$G$3</c:f>
              <c:numCache>
                <c:formatCode>0.00%</c:formatCode>
                <c:ptCount val="5"/>
                <c:pt idx="0">
                  <c:v>0.2413793103448276</c:v>
                </c:pt>
                <c:pt idx="1">
                  <c:v>0.14285714285714285</c:v>
                </c:pt>
                <c:pt idx="2">
                  <c:v>0.14285714285714285</c:v>
                </c:pt>
                <c:pt idx="3">
                  <c:v>0.14705882352941177</c:v>
                </c:pt>
                <c:pt idx="4">
                  <c:v>7.4999999999999997E-2</c:v>
                </c:pt>
              </c:numCache>
            </c:numRef>
          </c:val>
          <c:extLst>
            <c:ext xmlns:c16="http://schemas.microsoft.com/office/drawing/2014/chart" uri="{C3380CC4-5D6E-409C-BE32-E72D297353CC}">
              <c16:uniqueId val="{00000001-FE4B-4A6F-86AB-6F4184968649}"/>
            </c:ext>
          </c:extLst>
        </c:ser>
        <c:ser>
          <c:idx val="2"/>
          <c:order val="2"/>
          <c:tx>
            <c:strRef>
              <c:f>'Jersey(Amt_breakdown)'!$B$4</c:f>
              <c:strCache>
                <c:ptCount val="1"/>
                <c:pt idx="0">
                  <c:v>500-1000</c:v>
                </c:pt>
              </c:strCache>
            </c:strRef>
          </c:tx>
          <c:spPr>
            <a:solidFill>
              <a:schemeClr val="accent3">
                <a:lumMod val="50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'Jersey(Amt_breakdown)'!$C$4:$G$4</c:f>
              <c:numCache>
                <c:formatCode>0.00%</c:formatCode>
                <c:ptCount val="5"/>
                <c:pt idx="1">
                  <c:v>0.17142857142857143</c:v>
                </c:pt>
                <c:pt idx="2">
                  <c:v>0.14285714285714285</c:v>
                </c:pt>
                <c:pt idx="3">
                  <c:v>0.17647058823529413</c:v>
                </c:pt>
                <c:pt idx="4">
                  <c:v>7.4999999999999997E-2</c:v>
                </c:pt>
              </c:numCache>
            </c:numRef>
          </c:val>
          <c:extLst>
            <c:ext xmlns:c16="http://schemas.microsoft.com/office/drawing/2014/chart" uri="{C3380CC4-5D6E-409C-BE32-E72D297353CC}">
              <c16:uniqueId val="{00000002-FE4B-4A6F-86AB-6F4184968649}"/>
            </c:ext>
          </c:extLst>
        </c:ser>
        <c:ser>
          <c:idx val="3"/>
          <c:order val="3"/>
          <c:tx>
            <c:strRef>
              <c:f>'Jersey(Amt_breakdown)'!$B$5</c:f>
              <c:strCache>
                <c:ptCount val="1"/>
                <c:pt idx="0">
                  <c:v>1000-1500</c:v>
                </c:pt>
              </c:strCache>
            </c:strRef>
          </c:tx>
          <c:spPr>
            <a:solidFill>
              <a:schemeClr val="accent4"/>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'Jersey(Amt_breakdown)'!$C$5:$G$5</c:f>
              <c:numCache>
                <c:formatCode>0.00%</c:formatCode>
                <c:ptCount val="5"/>
                <c:pt idx="0">
                  <c:v>3.4482758620689655E-2</c:v>
                </c:pt>
                <c:pt idx="1">
                  <c:v>0.14285714285714285</c:v>
                </c:pt>
                <c:pt idx="4">
                  <c:v>0.125</c:v>
                </c:pt>
              </c:numCache>
            </c:numRef>
          </c:val>
          <c:extLst>
            <c:ext xmlns:c16="http://schemas.microsoft.com/office/drawing/2014/chart" uri="{C3380CC4-5D6E-409C-BE32-E72D297353CC}">
              <c16:uniqueId val="{00000003-FE4B-4A6F-86AB-6F4184968649}"/>
            </c:ext>
          </c:extLst>
        </c:ser>
        <c:ser>
          <c:idx val="4"/>
          <c:order val="4"/>
          <c:tx>
            <c:strRef>
              <c:f>'Jersey(Amt_breakdown)'!$B$6</c:f>
              <c:strCache>
                <c:ptCount val="1"/>
                <c:pt idx="0">
                  <c:v>1500-2000</c:v>
                </c:pt>
              </c:strCache>
            </c:strRef>
          </c:tx>
          <c:spPr>
            <a:solidFill>
              <a:schemeClr val="accent5">
                <a:lumMod val="50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'Jersey(Amt_breakdown)'!$C$6:$G$6</c:f>
              <c:numCache>
                <c:formatCode>0.00%</c:formatCode>
                <c:ptCount val="5"/>
                <c:pt idx="0">
                  <c:v>0.2413793103448276</c:v>
                </c:pt>
                <c:pt idx="1">
                  <c:v>5.7142857142857141E-2</c:v>
                </c:pt>
                <c:pt idx="2">
                  <c:v>7.1428571428571425E-2</c:v>
                </c:pt>
                <c:pt idx="3">
                  <c:v>0.17647058823529413</c:v>
                </c:pt>
                <c:pt idx="4">
                  <c:v>0.15</c:v>
                </c:pt>
              </c:numCache>
            </c:numRef>
          </c:val>
          <c:extLst>
            <c:ext xmlns:c16="http://schemas.microsoft.com/office/drawing/2014/chart" uri="{C3380CC4-5D6E-409C-BE32-E72D297353CC}">
              <c16:uniqueId val="{00000004-FE4B-4A6F-86AB-6F4184968649}"/>
            </c:ext>
          </c:extLst>
        </c:ser>
        <c:ser>
          <c:idx val="5"/>
          <c:order val="5"/>
          <c:tx>
            <c:strRef>
              <c:f>'Jersey(Amt_breakdown)'!$B$7</c:f>
              <c:strCache>
                <c:ptCount val="1"/>
                <c:pt idx="0">
                  <c:v>2000-3000</c:v>
                </c:pt>
              </c:strCache>
            </c:strRef>
          </c:tx>
          <c:spPr>
            <a:solidFill>
              <a:schemeClr val="accent6">
                <a:lumMod val="50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'Jersey(Amt_breakdown)'!$C$7:$G$7</c:f>
              <c:numCache>
                <c:formatCode>0.00%</c:formatCode>
                <c:ptCount val="5"/>
                <c:pt idx="0">
                  <c:v>0.10344827586206896</c:v>
                </c:pt>
                <c:pt idx="1">
                  <c:v>0.11428571428571428</c:v>
                </c:pt>
                <c:pt idx="2">
                  <c:v>0.10714285714285714</c:v>
                </c:pt>
                <c:pt idx="3">
                  <c:v>8.8235294117647065E-2</c:v>
                </c:pt>
                <c:pt idx="4">
                  <c:v>0.125</c:v>
                </c:pt>
              </c:numCache>
            </c:numRef>
          </c:val>
          <c:extLst>
            <c:ext xmlns:c16="http://schemas.microsoft.com/office/drawing/2014/chart" uri="{C3380CC4-5D6E-409C-BE32-E72D297353CC}">
              <c16:uniqueId val="{00000005-FE4B-4A6F-86AB-6F4184968649}"/>
            </c:ext>
          </c:extLst>
        </c:ser>
        <c:ser>
          <c:idx val="6"/>
          <c:order val="6"/>
          <c:tx>
            <c:strRef>
              <c:f>'Jersey(Amt_breakdown)'!$B$8</c:f>
              <c:strCache>
                <c:ptCount val="1"/>
                <c:pt idx="0">
                  <c:v>3000+</c:v>
                </c:pt>
              </c:strCache>
            </c:strRef>
          </c:tx>
          <c:spPr>
            <a:solidFill>
              <a:schemeClr val="accent4">
                <a:lumMod val="50000"/>
              </a:schemeClr>
            </a:solidFill>
            <a:ln>
              <a:noFill/>
            </a:ln>
            <a:effectLst/>
          </c:spPr>
          <c:invertIfNegative val="0"/>
          <c:cat>
            <c:strRef>
              <c:f>'Jersey(Amt_breakdown)'!$C$1:$G$1</c:f>
              <c:strCache>
                <c:ptCount val="5"/>
                <c:pt idx="0">
                  <c:v>Q4 2022</c:v>
                </c:pt>
                <c:pt idx="1">
                  <c:v>Q1 2023</c:v>
                </c:pt>
                <c:pt idx="2">
                  <c:v>Q2 2023</c:v>
                </c:pt>
                <c:pt idx="3">
                  <c:v>Q3 2023</c:v>
                </c:pt>
                <c:pt idx="4">
                  <c:v>Q4 2023</c:v>
                </c:pt>
              </c:strCache>
            </c:strRef>
          </c:cat>
          <c:val>
            <c:numRef>
              <c:f>'Jersey(Amt_breakdown)'!$C$8:$G$8</c:f>
              <c:numCache>
                <c:formatCode>0.00%</c:formatCode>
                <c:ptCount val="5"/>
                <c:pt idx="0">
                  <c:v>0.34482758620689657</c:v>
                </c:pt>
                <c:pt idx="1">
                  <c:v>0.2857142857142857</c:v>
                </c:pt>
                <c:pt idx="2">
                  <c:v>0.5</c:v>
                </c:pt>
                <c:pt idx="3">
                  <c:v>0.38235294117647056</c:v>
                </c:pt>
                <c:pt idx="4">
                  <c:v>0.42499999999999999</c:v>
                </c:pt>
              </c:numCache>
            </c:numRef>
          </c:val>
          <c:extLst>
            <c:ext xmlns:c16="http://schemas.microsoft.com/office/drawing/2014/chart" uri="{C3380CC4-5D6E-409C-BE32-E72D297353CC}">
              <c16:uniqueId val="{00000006-FE4B-4A6F-86AB-6F4184968649}"/>
            </c:ext>
          </c:extLst>
        </c:ser>
        <c:dLbls>
          <c:showLegendKey val="0"/>
          <c:showVal val="0"/>
          <c:showCatName val="0"/>
          <c:showSerName val="0"/>
          <c:showPercent val="0"/>
          <c:showBubbleSize val="0"/>
        </c:dLbls>
        <c:gapWidth val="150"/>
        <c:overlap val="100"/>
        <c:axId val="2098425311"/>
        <c:axId val="2009105407"/>
      </c:barChart>
      <c:catAx>
        <c:axId val="2098425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9105407"/>
        <c:crosses val="autoZero"/>
        <c:auto val="1"/>
        <c:lblAlgn val="ctr"/>
        <c:lblOffset val="100"/>
        <c:noMultiLvlLbl val="0"/>
      </c:catAx>
      <c:valAx>
        <c:axId val="200910540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8425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b="1" i="0" baseline="0">
                <a:effectLst/>
              </a:rPr>
              <a:t>Amount breakdown for consumer judgments in Jersey</a:t>
            </a:r>
            <a:endParaRPr lang="en-GB" sz="1200">
              <a:effectLst/>
            </a:endParaRPr>
          </a:p>
        </c:rich>
      </c:tx>
      <c:layout>
        <c:manualLayout>
          <c:xMode val="edge"/>
          <c:yMode val="edge"/>
          <c:x val="0.14554177602799651"/>
          <c:y val="1.388888888888888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'Jersey(Amt_breakdown)'!$B$11</c:f>
              <c:strCache>
                <c:ptCount val="1"/>
                <c:pt idx="0">
                  <c:v>&lt;100</c:v>
                </c:pt>
              </c:strCache>
            </c:strRef>
          </c:tx>
          <c:spPr>
            <a:solidFill>
              <a:schemeClr val="accent1">
                <a:lumMod val="75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'Jersey(Amt_breakdown)'!$C$11:$G$11</c:f>
              <c:numCache>
                <c:formatCode>0.00%</c:formatCode>
                <c:ptCount val="5"/>
                <c:pt idx="0">
                  <c:v>0.15228426395939088</c:v>
                </c:pt>
                <c:pt idx="1">
                  <c:v>9.217877094972067E-2</c:v>
                </c:pt>
                <c:pt idx="2">
                  <c:v>0.12549019607843137</c:v>
                </c:pt>
                <c:pt idx="3">
                  <c:v>0.15789473684210525</c:v>
                </c:pt>
                <c:pt idx="4">
                  <c:v>0.12234042553191489</c:v>
                </c:pt>
              </c:numCache>
            </c:numRef>
          </c:val>
          <c:extLst>
            <c:ext xmlns:c16="http://schemas.microsoft.com/office/drawing/2014/chart" uri="{C3380CC4-5D6E-409C-BE32-E72D297353CC}">
              <c16:uniqueId val="{00000000-F9CD-4B3F-8233-3F31DFDC12E6}"/>
            </c:ext>
          </c:extLst>
        </c:ser>
        <c:ser>
          <c:idx val="1"/>
          <c:order val="1"/>
          <c:tx>
            <c:strRef>
              <c:f>'Jersey(Amt_breakdown)'!$B$12</c:f>
              <c:strCache>
                <c:ptCount val="1"/>
                <c:pt idx="0">
                  <c:v>100-500</c:v>
                </c:pt>
              </c:strCache>
            </c:strRef>
          </c:tx>
          <c:spPr>
            <a:solidFill>
              <a:schemeClr val="accent2">
                <a:lumMod val="50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'Jersey(Amt_breakdown)'!$C$12:$G$12</c:f>
              <c:numCache>
                <c:formatCode>0.00%</c:formatCode>
                <c:ptCount val="5"/>
                <c:pt idx="0">
                  <c:v>0.38578680203045684</c:v>
                </c:pt>
                <c:pt idx="1">
                  <c:v>0.62290502793296088</c:v>
                </c:pt>
                <c:pt idx="2">
                  <c:v>0.53725490196078429</c:v>
                </c:pt>
                <c:pt idx="3">
                  <c:v>0.35222672064777327</c:v>
                </c:pt>
                <c:pt idx="4">
                  <c:v>0.43617021276595747</c:v>
                </c:pt>
              </c:numCache>
            </c:numRef>
          </c:val>
          <c:extLst>
            <c:ext xmlns:c16="http://schemas.microsoft.com/office/drawing/2014/chart" uri="{C3380CC4-5D6E-409C-BE32-E72D297353CC}">
              <c16:uniqueId val="{00000001-F9CD-4B3F-8233-3F31DFDC12E6}"/>
            </c:ext>
          </c:extLst>
        </c:ser>
        <c:ser>
          <c:idx val="2"/>
          <c:order val="2"/>
          <c:tx>
            <c:strRef>
              <c:f>'Jersey(Amt_breakdown)'!$B$13</c:f>
              <c:strCache>
                <c:ptCount val="1"/>
                <c:pt idx="0">
                  <c:v>500-1000</c:v>
                </c:pt>
              </c:strCache>
            </c:strRef>
          </c:tx>
          <c:spPr>
            <a:solidFill>
              <a:schemeClr val="accent3">
                <a:lumMod val="50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'Jersey(Amt_breakdown)'!$C$13:$G$13</c:f>
              <c:numCache>
                <c:formatCode>0.00%</c:formatCode>
                <c:ptCount val="5"/>
                <c:pt idx="0">
                  <c:v>0.1065989847715736</c:v>
                </c:pt>
                <c:pt idx="1">
                  <c:v>0.10893854748603352</c:v>
                </c:pt>
                <c:pt idx="2">
                  <c:v>0.10588235294117647</c:v>
                </c:pt>
                <c:pt idx="3">
                  <c:v>0.14979757085020243</c:v>
                </c:pt>
                <c:pt idx="4">
                  <c:v>0.10106382978723404</c:v>
                </c:pt>
              </c:numCache>
            </c:numRef>
          </c:val>
          <c:extLst>
            <c:ext xmlns:c16="http://schemas.microsoft.com/office/drawing/2014/chart" uri="{C3380CC4-5D6E-409C-BE32-E72D297353CC}">
              <c16:uniqueId val="{00000002-F9CD-4B3F-8233-3F31DFDC12E6}"/>
            </c:ext>
          </c:extLst>
        </c:ser>
        <c:ser>
          <c:idx val="3"/>
          <c:order val="3"/>
          <c:tx>
            <c:strRef>
              <c:f>'Jersey(Amt_breakdown)'!$B$14</c:f>
              <c:strCache>
                <c:ptCount val="1"/>
                <c:pt idx="0">
                  <c:v>1000-1500</c:v>
                </c:pt>
              </c:strCache>
            </c:strRef>
          </c:tx>
          <c:spPr>
            <a:solidFill>
              <a:schemeClr val="accent4"/>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'Jersey(Amt_breakdown)'!$C$14:$G$14</c:f>
              <c:numCache>
                <c:formatCode>0.00%</c:formatCode>
                <c:ptCount val="5"/>
                <c:pt idx="0">
                  <c:v>6.5989847715736044E-2</c:v>
                </c:pt>
                <c:pt idx="1">
                  <c:v>2.23463687150838E-2</c:v>
                </c:pt>
                <c:pt idx="2">
                  <c:v>6.2745098039215685E-2</c:v>
                </c:pt>
                <c:pt idx="3">
                  <c:v>7.28744939271255E-2</c:v>
                </c:pt>
                <c:pt idx="4">
                  <c:v>5.8510638297872342E-2</c:v>
                </c:pt>
              </c:numCache>
            </c:numRef>
          </c:val>
          <c:extLst>
            <c:ext xmlns:c16="http://schemas.microsoft.com/office/drawing/2014/chart" uri="{C3380CC4-5D6E-409C-BE32-E72D297353CC}">
              <c16:uniqueId val="{00000003-F9CD-4B3F-8233-3F31DFDC12E6}"/>
            </c:ext>
          </c:extLst>
        </c:ser>
        <c:ser>
          <c:idx val="4"/>
          <c:order val="4"/>
          <c:tx>
            <c:strRef>
              <c:f>'Jersey(Amt_breakdown)'!$B$15</c:f>
              <c:strCache>
                <c:ptCount val="1"/>
                <c:pt idx="0">
                  <c:v>1500-2000</c:v>
                </c:pt>
              </c:strCache>
            </c:strRef>
          </c:tx>
          <c:spPr>
            <a:solidFill>
              <a:schemeClr val="accent5">
                <a:lumMod val="50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'Jersey(Amt_breakdown)'!$C$15:$G$15</c:f>
              <c:numCache>
                <c:formatCode>0.00%</c:formatCode>
                <c:ptCount val="5"/>
                <c:pt idx="0">
                  <c:v>4.5685279187817257E-2</c:v>
                </c:pt>
                <c:pt idx="1">
                  <c:v>2.7932960893854747E-2</c:v>
                </c:pt>
                <c:pt idx="2">
                  <c:v>5.4901960784313725E-2</c:v>
                </c:pt>
                <c:pt idx="3">
                  <c:v>5.2631578947368418E-2</c:v>
                </c:pt>
                <c:pt idx="4">
                  <c:v>4.7872340425531915E-2</c:v>
                </c:pt>
              </c:numCache>
            </c:numRef>
          </c:val>
          <c:extLst>
            <c:ext xmlns:c16="http://schemas.microsoft.com/office/drawing/2014/chart" uri="{C3380CC4-5D6E-409C-BE32-E72D297353CC}">
              <c16:uniqueId val="{00000004-F9CD-4B3F-8233-3F31DFDC12E6}"/>
            </c:ext>
          </c:extLst>
        </c:ser>
        <c:ser>
          <c:idx val="5"/>
          <c:order val="5"/>
          <c:tx>
            <c:strRef>
              <c:f>'Jersey(Amt_breakdown)'!$B$16</c:f>
              <c:strCache>
                <c:ptCount val="1"/>
                <c:pt idx="0">
                  <c:v>2000-3000</c:v>
                </c:pt>
              </c:strCache>
            </c:strRef>
          </c:tx>
          <c:spPr>
            <a:solidFill>
              <a:schemeClr val="accent6">
                <a:lumMod val="50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'Jersey(Amt_breakdown)'!$C$16:$G$16</c:f>
              <c:numCache>
                <c:formatCode>0.00%</c:formatCode>
                <c:ptCount val="5"/>
                <c:pt idx="0">
                  <c:v>5.5837563451776651E-2</c:v>
                </c:pt>
                <c:pt idx="1">
                  <c:v>2.7932960893854747E-2</c:v>
                </c:pt>
                <c:pt idx="2">
                  <c:v>5.4901960784313725E-2</c:v>
                </c:pt>
                <c:pt idx="3">
                  <c:v>4.8582995951417005E-2</c:v>
                </c:pt>
                <c:pt idx="4">
                  <c:v>2.6595744680851064E-2</c:v>
                </c:pt>
              </c:numCache>
            </c:numRef>
          </c:val>
          <c:extLst>
            <c:ext xmlns:c16="http://schemas.microsoft.com/office/drawing/2014/chart" uri="{C3380CC4-5D6E-409C-BE32-E72D297353CC}">
              <c16:uniqueId val="{00000005-F9CD-4B3F-8233-3F31DFDC12E6}"/>
            </c:ext>
          </c:extLst>
        </c:ser>
        <c:ser>
          <c:idx val="6"/>
          <c:order val="6"/>
          <c:tx>
            <c:strRef>
              <c:f>'Jersey(Amt_breakdown)'!$B$17</c:f>
              <c:strCache>
                <c:ptCount val="1"/>
                <c:pt idx="0">
                  <c:v>3000+</c:v>
                </c:pt>
              </c:strCache>
            </c:strRef>
          </c:tx>
          <c:spPr>
            <a:solidFill>
              <a:schemeClr val="accent4">
                <a:lumMod val="50000"/>
              </a:schemeClr>
            </a:solidFill>
            <a:ln>
              <a:noFill/>
            </a:ln>
            <a:effectLst/>
          </c:spPr>
          <c:invertIfNegative val="0"/>
          <c:cat>
            <c:strRef>
              <c:f>'Jersey(Amt_breakdown)'!$C$10:$G$10</c:f>
              <c:strCache>
                <c:ptCount val="5"/>
                <c:pt idx="0">
                  <c:v>Q4 2022</c:v>
                </c:pt>
                <c:pt idx="1">
                  <c:v>Q1 2023</c:v>
                </c:pt>
                <c:pt idx="2">
                  <c:v>Q2 2023</c:v>
                </c:pt>
                <c:pt idx="3">
                  <c:v>Q3 2023</c:v>
                </c:pt>
                <c:pt idx="4">
                  <c:v>Q4 2023</c:v>
                </c:pt>
              </c:strCache>
            </c:strRef>
          </c:cat>
          <c:val>
            <c:numRef>
              <c:f>'Jersey(Amt_breakdown)'!$C$17:$G$17</c:f>
              <c:numCache>
                <c:formatCode>0.00%</c:formatCode>
                <c:ptCount val="5"/>
                <c:pt idx="0">
                  <c:v>0.18781725888324874</c:v>
                </c:pt>
                <c:pt idx="1">
                  <c:v>9.7765363128491614E-2</c:v>
                </c:pt>
                <c:pt idx="2">
                  <c:v>5.8823529411764705E-2</c:v>
                </c:pt>
                <c:pt idx="3">
                  <c:v>0.16599190283400811</c:v>
                </c:pt>
                <c:pt idx="4">
                  <c:v>0.20744680851063829</c:v>
                </c:pt>
              </c:numCache>
            </c:numRef>
          </c:val>
          <c:extLst>
            <c:ext xmlns:c16="http://schemas.microsoft.com/office/drawing/2014/chart" uri="{C3380CC4-5D6E-409C-BE32-E72D297353CC}">
              <c16:uniqueId val="{00000006-F9CD-4B3F-8233-3F31DFDC12E6}"/>
            </c:ext>
          </c:extLst>
        </c:ser>
        <c:dLbls>
          <c:showLegendKey val="0"/>
          <c:showVal val="0"/>
          <c:showCatName val="0"/>
          <c:showSerName val="0"/>
          <c:showPercent val="0"/>
          <c:showBubbleSize val="0"/>
        </c:dLbls>
        <c:gapWidth val="150"/>
        <c:overlap val="100"/>
        <c:axId val="2106054911"/>
        <c:axId val="2003892335"/>
      </c:barChart>
      <c:catAx>
        <c:axId val="210605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3892335"/>
        <c:crosses val="autoZero"/>
        <c:auto val="1"/>
        <c:lblAlgn val="ctr"/>
        <c:lblOffset val="100"/>
        <c:noMultiLvlLbl val="0"/>
      </c:catAx>
      <c:valAx>
        <c:axId val="2003892335"/>
        <c:scaling>
          <c:orientation val="minMax"/>
          <c:max val="1"/>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6054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Number of judgments in Isle of Man by defendant type </a:t>
            </a:r>
          </a:p>
        </c:rich>
      </c:tx>
      <c:layout>
        <c:manualLayout>
          <c:xMode val="edge"/>
          <c:yMode val="edge"/>
          <c:x val="0.10449756213164708"/>
          <c:y val="2.3628021118667204E-2"/>
        </c:manualLayout>
      </c:layout>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'Isle of Man(defendant_type)'!$A$2</c:f>
              <c:strCache>
                <c:ptCount val="1"/>
                <c:pt idx="0">
                  <c:v>Commercial</c:v>
                </c:pt>
              </c:strCache>
            </c:strRef>
          </c:tx>
          <c:spPr>
            <a:ln w="28575" cap="rnd">
              <a:solidFill>
                <a:schemeClr val="accent6">
                  <a:lumMod val="50000"/>
                </a:schemeClr>
              </a:solidFill>
              <a:round/>
            </a:ln>
            <a:effectLst/>
          </c:spPr>
          <c:marker>
            <c:symbol val="none"/>
          </c:marker>
          <c:cat>
            <c:strRef>
              <c:f>'Isle of Man(defendant_type)'!$B$1:$F$1</c:f>
              <c:strCache>
                <c:ptCount val="5"/>
                <c:pt idx="0">
                  <c:v>Q4 2022</c:v>
                </c:pt>
                <c:pt idx="1">
                  <c:v>Q1 2023</c:v>
                </c:pt>
                <c:pt idx="2">
                  <c:v>Q2 2023</c:v>
                </c:pt>
                <c:pt idx="3">
                  <c:v>Q3 2023</c:v>
                </c:pt>
                <c:pt idx="4">
                  <c:v>Q4 2023</c:v>
                </c:pt>
              </c:strCache>
            </c:strRef>
          </c:cat>
          <c:val>
            <c:numRef>
              <c:f>'Isle of Man(defendant_type)'!$B$2:$F$2</c:f>
              <c:numCache>
                <c:formatCode>General</c:formatCode>
                <c:ptCount val="5"/>
                <c:pt idx="0">
                  <c:v>12</c:v>
                </c:pt>
                <c:pt idx="1">
                  <c:v>9</c:v>
                </c:pt>
                <c:pt idx="2">
                  <c:v>12</c:v>
                </c:pt>
                <c:pt idx="3">
                  <c:v>4</c:v>
                </c:pt>
                <c:pt idx="4">
                  <c:v>22</c:v>
                </c:pt>
              </c:numCache>
            </c:numRef>
          </c:val>
          <c:smooth val="0"/>
          <c:extLst>
            <c:ext xmlns:c16="http://schemas.microsoft.com/office/drawing/2014/chart" uri="{C3380CC4-5D6E-409C-BE32-E72D297353CC}">
              <c16:uniqueId val="{00000000-DB2D-4277-9B21-9870A2415DDA}"/>
            </c:ext>
          </c:extLst>
        </c:ser>
        <c:ser>
          <c:idx val="1"/>
          <c:order val="1"/>
          <c:tx>
            <c:strRef>
              <c:f>'Isle of Man(defendant_type)'!$A$3</c:f>
              <c:strCache>
                <c:ptCount val="1"/>
                <c:pt idx="0">
                  <c:v>Consumer</c:v>
                </c:pt>
              </c:strCache>
            </c:strRef>
          </c:tx>
          <c:spPr>
            <a:ln w="28575" cap="rnd">
              <a:solidFill>
                <a:schemeClr val="accent5">
                  <a:lumMod val="75000"/>
                </a:schemeClr>
              </a:solidFill>
              <a:round/>
            </a:ln>
            <a:effectLst/>
          </c:spPr>
          <c:marker>
            <c:symbol val="none"/>
          </c:marker>
          <c:cat>
            <c:strRef>
              <c:f>'Isle of Man(defendant_type)'!$B$1:$F$1</c:f>
              <c:strCache>
                <c:ptCount val="5"/>
                <c:pt idx="0">
                  <c:v>Q4 2022</c:v>
                </c:pt>
                <c:pt idx="1">
                  <c:v>Q1 2023</c:v>
                </c:pt>
                <c:pt idx="2">
                  <c:v>Q2 2023</c:v>
                </c:pt>
                <c:pt idx="3">
                  <c:v>Q3 2023</c:v>
                </c:pt>
                <c:pt idx="4">
                  <c:v>Q4 2023</c:v>
                </c:pt>
              </c:strCache>
            </c:strRef>
          </c:cat>
          <c:val>
            <c:numRef>
              <c:f>'Isle of Man(defendant_type)'!$B$3:$F$3</c:f>
              <c:numCache>
                <c:formatCode>General</c:formatCode>
                <c:ptCount val="5"/>
                <c:pt idx="0">
                  <c:v>52</c:v>
                </c:pt>
                <c:pt idx="1">
                  <c:v>37</c:v>
                </c:pt>
                <c:pt idx="2">
                  <c:v>40</c:v>
                </c:pt>
                <c:pt idx="3">
                  <c:v>5</c:v>
                </c:pt>
                <c:pt idx="4">
                  <c:v>85</c:v>
                </c:pt>
              </c:numCache>
            </c:numRef>
          </c:val>
          <c:smooth val="0"/>
          <c:extLst>
            <c:ext xmlns:c16="http://schemas.microsoft.com/office/drawing/2014/chart" uri="{C3380CC4-5D6E-409C-BE32-E72D297353CC}">
              <c16:uniqueId val="{00000001-DB2D-4277-9B21-9870A2415DDA}"/>
            </c:ext>
          </c:extLst>
        </c:ser>
        <c:dLbls>
          <c:showLegendKey val="0"/>
          <c:showVal val="0"/>
          <c:showCatName val="0"/>
          <c:showSerName val="0"/>
          <c:showPercent val="0"/>
          <c:showBubbleSize val="0"/>
        </c:dLbls>
        <c:smooth val="0"/>
        <c:axId val="2106009903"/>
        <c:axId val="2099202207"/>
      </c:lineChart>
      <c:catAx>
        <c:axId val="2106009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9202207"/>
        <c:crosses val="autoZero"/>
        <c:auto val="1"/>
        <c:lblAlgn val="ctr"/>
        <c:lblOffset val="100"/>
        <c:noMultiLvlLbl val="0"/>
      </c:catAx>
      <c:valAx>
        <c:axId val="209920220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6009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5">
          <a:lumMod val="75000"/>
        </a:schemeClr>
      </a:solidFill>
      <a:round/>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Total Value of judgments in Isle of Man</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lineChart>
        <c:grouping val="standard"/>
        <c:varyColors val="0"/>
        <c:ser>
          <c:idx val="0"/>
          <c:order val="0"/>
          <c:tx>
            <c:strRef>
              <c:f>'Isle of Man(value)'!$A$2</c:f>
              <c:strCache>
                <c:ptCount val="1"/>
                <c:pt idx="0">
                  <c:v>Commercial</c:v>
                </c:pt>
              </c:strCache>
            </c:strRef>
          </c:tx>
          <c:spPr>
            <a:ln w="28575" cap="rnd">
              <a:solidFill>
                <a:schemeClr val="accent6">
                  <a:lumMod val="50000"/>
                </a:schemeClr>
              </a:solidFill>
              <a:round/>
            </a:ln>
            <a:effectLst/>
          </c:spPr>
          <c:marker>
            <c:symbol val="none"/>
          </c:marker>
          <c:cat>
            <c:strRef>
              <c:f>'Isle of Man(value)'!$B$1:$F$1</c:f>
              <c:strCache>
                <c:ptCount val="5"/>
                <c:pt idx="0">
                  <c:v>Q4 2022</c:v>
                </c:pt>
                <c:pt idx="1">
                  <c:v>Q1 2023</c:v>
                </c:pt>
                <c:pt idx="2">
                  <c:v>Q2 2023</c:v>
                </c:pt>
                <c:pt idx="3">
                  <c:v>Q3 2023</c:v>
                </c:pt>
                <c:pt idx="4">
                  <c:v>Q4 2023</c:v>
                </c:pt>
              </c:strCache>
            </c:strRef>
          </c:cat>
          <c:val>
            <c:numRef>
              <c:f>'Isle of Man(value)'!$B$2:$F$2</c:f>
              <c:numCache>
                <c:formatCode>"£"#,##0</c:formatCode>
                <c:ptCount val="5"/>
                <c:pt idx="0">
                  <c:v>48795</c:v>
                </c:pt>
                <c:pt idx="1">
                  <c:v>1244409</c:v>
                </c:pt>
                <c:pt idx="2">
                  <c:v>59155</c:v>
                </c:pt>
                <c:pt idx="3">
                  <c:v>40516</c:v>
                </c:pt>
                <c:pt idx="4">
                  <c:v>80262</c:v>
                </c:pt>
              </c:numCache>
            </c:numRef>
          </c:val>
          <c:smooth val="0"/>
          <c:extLst>
            <c:ext xmlns:c16="http://schemas.microsoft.com/office/drawing/2014/chart" uri="{C3380CC4-5D6E-409C-BE32-E72D297353CC}">
              <c16:uniqueId val="{00000000-4759-4628-AAF1-3BEA24EFB5C4}"/>
            </c:ext>
          </c:extLst>
        </c:ser>
        <c:ser>
          <c:idx val="1"/>
          <c:order val="1"/>
          <c:tx>
            <c:strRef>
              <c:f>'Isle of Man(value)'!$A$3</c:f>
              <c:strCache>
                <c:ptCount val="1"/>
                <c:pt idx="0">
                  <c:v>Consumer</c:v>
                </c:pt>
              </c:strCache>
            </c:strRef>
          </c:tx>
          <c:spPr>
            <a:ln w="28575" cap="rnd">
              <a:solidFill>
                <a:schemeClr val="accent5">
                  <a:lumMod val="75000"/>
                </a:schemeClr>
              </a:solidFill>
              <a:round/>
            </a:ln>
            <a:effectLst/>
          </c:spPr>
          <c:marker>
            <c:symbol val="none"/>
          </c:marker>
          <c:cat>
            <c:strRef>
              <c:f>'Isle of Man(value)'!$B$1:$F$1</c:f>
              <c:strCache>
                <c:ptCount val="5"/>
                <c:pt idx="0">
                  <c:v>Q4 2022</c:v>
                </c:pt>
                <c:pt idx="1">
                  <c:v>Q1 2023</c:v>
                </c:pt>
                <c:pt idx="2">
                  <c:v>Q2 2023</c:v>
                </c:pt>
                <c:pt idx="3">
                  <c:v>Q3 2023</c:v>
                </c:pt>
                <c:pt idx="4">
                  <c:v>Q4 2023</c:v>
                </c:pt>
              </c:strCache>
            </c:strRef>
          </c:cat>
          <c:val>
            <c:numRef>
              <c:f>'Isle of Man(value)'!$B$3:$F$3</c:f>
              <c:numCache>
                <c:formatCode>"£"#,##0</c:formatCode>
                <c:ptCount val="5"/>
                <c:pt idx="0">
                  <c:v>73174</c:v>
                </c:pt>
                <c:pt idx="1">
                  <c:v>192643</c:v>
                </c:pt>
                <c:pt idx="2">
                  <c:v>106964</c:v>
                </c:pt>
                <c:pt idx="3">
                  <c:v>23496</c:v>
                </c:pt>
                <c:pt idx="4">
                  <c:v>166548</c:v>
                </c:pt>
              </c:numCache>
            </c:numRef>
          </c:val>
          <c:smooth val="0"/>
          <c:extLst>
            <c:ext xmlns:c16="http://schemas.microsoft.com/office/drawing/2014/chart" uri="{C3380CC4-5D6E-409C-BE32-E72D297353CC}">
              <c16:uniqueId val="{00000001-4759-4628-AAF1-3BEA24EFB5C4}"/>
            </c:ext>
          </c:extLst>
        </c:ser>
        <c:dLbls>
          <c:showLegendKey val="0"/>
          <c:showVal val="0"/>
          <c:showCatName val="0"/>
          <c:showSerName val="0"/>
          <c:showPercent val="0"/>
          <c:showBubbleSize val="0"/>
        </c:dLbls>
        <c:smooth val="0"/>
        <c:axId val="2106009439"/>
        <c:axId val="1981593695"/>
      </c:lineChart>
      <c:catAx>
        <c:axId val="2106009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1593695"/>
        <c:crosses val="autoZero"/>
        <c:auto val="1"/>
        <c:lblAlgn val="ctr"/>
        <c:lblOffset val="100"/>
        <c:noMultiLvlLbl val="0"/>
      </c:catAx>
      <c:valAx>
        <c:axId val="1981593695"/>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6009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accent5">
          <a:lumMod val="75000"/>
        </a:schemeClr>
      </a:solidFill>
      <a:round/>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of commercial judgments in Isle of man </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percentStacked"/>
        <c:varyColors val="0"/>
        <c:ser>
          <c:idx val="0"/>
          <c:order val="0"/>
          <c:tx>
            <c:strRef>
              <c:f>'Isle of Man(Amt_breakdown)'!$B$2</c:f>
              <c:strCache>
                <c:ptCount val="1"/>
                <c:pt idx="0">
                  <c:v>&lt;100</c:v>
                </c:pt>
              </c:strCache>
            </c:strRef>
          </c:tx>
          <c:spPr>
            <a:solidFill>
              <a:schemeClr val="accent1"/>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Man(Amt_breakdown)'!$C$2:$G$2</c:f>
              <c:numCache>
                <c:formatCode>General</c:formatCode>
                <c:ptCount val="5"/>
              </c:numCache>
            </c:numRef>
          </c:val>
          <c:extLst>
            <c:ext xmlns:c16="http://schemas.microsoft.com/office/drawing/2014/chart" uri="{C3380CC4-5D6E-409C-BE32-E72D297353CC}">
              <c16:uniqueId val="{00000000-89FF-4412-8B9E-559E1021E6E6}"/>
            </c:ext>
          </c:extLst>
        </c:ser>
        <c:ser>
          <c:idx val="1"/>
          <c:order val="1"/>
          <c:tx>
            <c:strRef>
              <c:f>'Isle of Man(Amt_breakdown)'!$B$3</c:f>
              <c:strCache>
                <c:ptCount val="1"/>
                <c:pt idx="0">
                  <c:v>100-500</c:v>
                </c:pt>
              </c:strCache>
            </c:strRef>
          </c:tx>
          <c:spPr>
            <a:solidFill>
              <a:schemeClr val="accent1">
                <a:lumMod val="75000"/>
              </a:schemeClr>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Man(Amt_breakdown)'!$C$3:$G$3</c:f>
              <c:numCache>
                <c:formatCode>General</c:formatCode>
                <c:ptCount val="5"/>
                <c:pt idx="0" formatCode="0.00%">
                  <c:v>9.0909090909090912E-2</c:v>
                </c:pt>
                <c:pt idx="4" formatCode="0.00%">
                  <c:v>9.5238095238095233E-2</c:v>
                </c:pt>
              </c:numCache>
            </c:numRef>
          </c:val>
          <c:extLst>
            <c:ext xmlns:c16="http://schemas.microsoft.com/office/drawing/2014/chart" uri="{C3380CC4-5D6E-409C-BE32-E72D297353CC}">
              <c16:uniqueId val="{00000001-89FF-4412-8B9E-559E1021E6E6}"/>
            </c:ext>
          </c:extLst>
        </c:ser>
        <c:ser>
          <c:idx val="2"/>
          <c:order val="2"/>
          <c:tx>
            <c:strRef>
              <c:f>'Isle of Man(Amt_breakdown)'!$B$4</c:f>
              <c:strCache>
                <c:ptCount val="1"/>
                <c:pt idx="0">
                  <c:v>500-1000</c:v>
                </c:pt>
              </c:strCache>
            </c:strRef>
          </c:tx>
          <c:spPr>
            <a:solidFill>
              <a:schemeClr val="accent2">
                <a:lumMod val="75000"/>
              </a:schemeClr>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Man(Amt_breakdown)'!$C$4:$G$4</c:f>
              <c:numCache>
                <c:formatCode>0.00%</c:formatCode>
                <c:ptCount val="5"/>
                <c:pt idx="0">
                  <c:v>0.36363636363636365</c:v>
                </c:pt>
                <c:pt idx="1">
                  <c:v>0.125</c:v>
                </c:pt>
                <c:pt idx="2">
                  <c:v>8.3333333333333329E-2</c:v>
                </c:pt>
                <c:pt idx="4">
                  <c:v>0.23809523809523808</c:v>
                </c:pt>
              </c:numCache>
            </c:numRef>
          </c:val>
          <c:extLst>
            <c:ext xmlns:c16="http://schemas.microsoft.com/office/drawing/2014/chart" uri="{C3380CC4-5D6E-409C-BE32-E72D297353CC}">
              <c16:uniqueId val="{00000002-89FF-4412-8B9E-559E1021E6E6}"/>
            </c:ext>
          </c:extLst>
        </c:ser>
        <c:ser>
          <c:idx val="3"/>
          <c:order val="3"/>
          <c:tx>
            <c:strRef>
              <c:f>'Isle of Man(Amt_breakdown)'!$B$5</c:f>
              <c:strCache>
                <c:ptCount val="1"/>
                <c:pt idx="0">
                  <c:v>1000-1500</c:v>
                </c:pt>
              </c:strCache>
            </c:strRef>
          </c:tx>
          <c:spPr>
            <a:solidFill>
              <a:schemeClr val="accent3">
                <a:lumMod val="75000"/>
              </a:schemeClr>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Man(Amt_breakdown)'!$C$5:$G$5</c:f>
              <c:numCache>
                <c:formatCode>0.00%</c:formatCode>
                <c:ptCount val="5"/>
                <c:pt idx="0">
                  <c:v>0.18181818181818182</c:v>
                </c:pt>
                <c:pt idx="1">
                  <c:v>0.375</c:v>
                </c:pt>
                <c:pt idx="2">
                  <c:v>0.25</c:v>
                </c:pt>
                <c:pt idx="4">
                  <c:v>9.5238095238095233E-2</c:v>
                </c:pt>
              </c:numCache>
            </c:numRef>
          </c:val>
          <c:extLst>
            <c:ext xmlns:c16="http://schemas.microsoft.com/office/drawing/2014/chart" uri="{C3380CC4-5D6E-409C-BE32-E72D297353CC}">
              <c16:uniqueId val="{00000003-89FF-4412-8B9E-559E1021E6E6}"/>
            </c:ext>
          </c:extLst>
        </c:ser>
        <c:ser>
          <c:idx val="4"/>
          <c:order val="4"/>
          <c:tx>
            <c:strRef>
              <c:f>'Isle of Man(Amt_breakdown)'!$B$6</c:f>
              <c:strCache>
                <c:ptCount val="1"/>
                <c:pt idx="0">
                  <c:v>1500-2000</c:v>
                </c:pt>
              </c:strCache>
            </c:strRef>
          </c:tx>
          <c:spPr>
            <a:solidFill>
              <a:schemeClr val="accent5">
                <a:lumMod val="75000"/>
              </a:schemeClr>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Man(Amt_breakdown)'!$C$6:$G$6</c:f>
              <c:numCache>
                <c:formatCode>General</c:formatCode>
                <c:ptCount val="5"/>
                <c:pt idx="0" formatCode="0.00%">
                  <c:v>9.0909090909090912E-2</c:v>
                </c:pt>
                <c:pt idx="2" formatCode="0.00%">
                  <c:v>0.16666666666666666</c:v>
                </c:pt>
                <c:pt idx="3" formatCode="0.00%">
                  <c:v>0.25</c:v>
                </c:pt>
                <c:pt idx="4" formatCode="0.00%">
                  <c:v>0.2857142857142857</c:v>
                </c:pt>
              </c:numCache>
            </c:numRef>
          </c:val>
          <c:extLst>
            <c:ext xmlns:c16="http://schemas.microsoft.com/office/drawing/2014/chart" uri="{C3380CC4-5D6E-409C-BE32-E72D297353CC}">
              <c16:uniqueId val="{00000004-89FF-4412-8B9E-559E1021E6E6}"/>
            </c:ext>
          </c:extLst>
        </c:ser>
        <c:ser>
          <c:idx val="5"/>
          <c:order val="5"/>
          <c:tx>
            <c:strRef>
              <c:f>'Isle of Man(Amt_breakdown)'!$B$7</c:f>
              <c:strCache>
                <c:ptCount val="1"/>
                <c:pt idx="0">
                  <c:v>2000-3000</c:v>
                </c:pt>
              </c:strCache>
            </c:strRef>
          </c:tx>
          <c:spPr>
            <a:solidFill>
              <a:schemeClr val="accent6">
                <a:lumMod val="50000"/>
              </a:schemeClr>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Man(Amt_breakdown)'!$C$7:$G$7</c:f>
              <c:numCache>
                <c:formatCode>0.00%</c:formatCode>
                <c:ptCount val="5"/>
                <c:pt idx="0">
                  <c:v>0.18181818181818182</c:v>
                </c:pt>
                <c:pt idx="1">
                  <c:v>0.125</c:v>
                </c:pt>
              </c:numCache>
            </c:numRef>
          </c:val>
          <c:extLst>
            <c:ext xmlns:c16="http://schemas.microsoft.com/office/drawing/2014/chart" uri="{C3380CC4-5D6E-409C-BE32-E72D297353CC}">
              <c16:uniqueId val="{00000005-89FF-4412-8B9E-559E1021E6E6}"/>
            </c:ext>
          </c:extLst>
        </c:ser>
        <c:ser>
          <c:idx val="6"/>
          <c:order val="6"/>
          <c:tx>
            <c:strRef>
              <c:f>'Isle of Man(Amt_breakdown)'!$B$8</c:f>
              <c:strCache>
                <c:ptCount val="1"/>
                <c:pt idx="0">
                  <c:v>3000+</c:v>
                </c:pt>
              </c:strCache>
            </c:strRef>
          </c:tx>
          <c:spPr>
            <a:solidFill>
              <a:srgbClr val="002060"/>
            </a:solidFill>
            <a:ln>
              <a:noFill/>
            </a:ln>
            <a:effectLst/>
          </c:spPr>
          <c:invertIfNegative val="0"/>
          <c:cat>
            <c:strRef>
              <c:f>'Isle of Man(Amt_breakdown)'!$C$1:$G$1</c:f>
              <c:strCache>
                <c:ptCount val="5"/>
                <c:pt idx="0">
                  <c:v>Q4 2022</c:v>
                </c:pt>
                <c:pt idx="1">
                  <c:v>Q1 2023</c:v>
                </c:pt>
                <c:pt idx="2">
                  <c:v>Q2 2023</c:v>
                </c:pt>
                <c:pt idx="3">
                  <c:v>Q3 2023</c:v>
                </c:pt>
                <c:pt idx="4">
                  <c:v>Q4 2023</c:v>
                </c:pt>
              </c:strCache>
            </c:strRef>
          </c:cat>
          <c:val>
            <c:numRef>
              <c:f>'Isle of Man(Amt_breakdown)'!$C$8:$G$8</c:f>
              <c:numCache>
                <c:formatCode>0.00%</c:formatCode>
                <c:ptCount val="5"/>
                <c:pt idx="0">
                  <c:v>9.0909090909090912E-2</c:v>
                </c:pt>
                <c:pt idx="1">
                  <c:v>0.375</c:v>
                </c:pt>
                <c:pt idx="2">
                  <c:v>0.5</c:v>
                </c:pt>
                <c:pt idx="3">
                  <c:v>0.75</c:v>
                </c:pt>
                <c:pt idx="4">
                  <c:v>0.2857142857142857</c:v>
                </c:pt>
              </c:numCache>
            </c:numRef>
          </c:val>
          <c:extLst>
            <c:ext xmlns:c16="http://schemas.microsoft.com/office/drawing/2014/chart" uri="{C3380CC4-5D6E-409C-BE32-E72D297353CC}">
              <c16:uniqueId val="{00000006-89FF-4412-8B9E-559E1021E6E6}"/>
            </c:ext>
          </c:extLst>
        </c:ser>
        <c:dLbls>
          <c:showLegendKey val="0"/>
          <c:showVal val="0"/>
          <c:showCatName val="0"/>
          <c:showSerName val="0"/>
          <c:showPercent val="0"/>
          <c:showBubbleSize val="0"/>
        </c:dLbls>
        <c:gapWidth val="150"/>
        <c:overlap val="100"/>
        <c:axId val="754239199"/>
        <c:axId val="612355951"/>
      </c:barChart>
      <c:catAx>
        <c:axId val="754239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2355951"/>
        <c:crosses val="autoZero"/>
        <c:auto val="1"/>
        <c:lblAlgn val="ctr"/>
        <c:lblOffset val="100"/>
        <c:noMultiLvlLbl val="0"/>
      </c:catAx>
      <c:valAx>
        <c:axId val="61235595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4239199"/>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accent5">
          <a:lumMod val="75000"/>
        </a:schemeClr>
      </a:solid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r>
              <a:rPr lang="en-GB" sz="1200" b="1" i="0" u="none" strike="noStrike" kern="1200" spc="0" baseline="0">
                <a:solidFill>
                  <a:schemeClr val="tx1"/>
                </a:solidFill>
                <a:effectLst/>
                <a:latin typeface="+mn-lt"/>
                <a:ea typeface="+mn-ea"/>
                <a:cs typeface="+mn-cs"/>
              </a:rPr>
              <a:t>Amount breakdown for consumer judgments in Isle of Man</a:t>
            </a:r>
          </a:p>
        </c:rich>
      </c:tx>
      <c:overlay val="0"/>
      <c:spPr>
        <a:noFill/>
        <a:ln>
          <a:noFill/>
        </a:ln>
        <a:effectLst/>
      </c:spPr>
      <c:txPr>
        <a:bodyPr rot="0" spcFirstLastPara="1" vertOverflow="ellipsis" vert="horz" wrap="square" anchor="ctr" anchorCtr="1"/>
        <a:lstStyle/>
        <a:p>
          <a:pPr algn="ctr" rtl="0">
            <a:defRPr lang="en-GB" sz="1200" b="1" i="0" u="none" strike="noStrike" kern="1200" spc="0" baseline="0">
              <a:solidFill>
                <a:schemeClr val="tx1"/>
              </a:solidFill>
              <a:effectLst/>
              <a:latin typeface="+mn-lt"/>
              <a:ea typeface="+mn-ea"/>
              <a:cs typeface="+mn-cs"/>
            </a:defRPr>
          </a:pPr>
          <a:endParaRPr lang="en-US"/>
        </a:p>
      </c:txPr>
    </c:title>
    <c:autoTitleDeleted val="0"/>
    <c:plotArea>
      <c:layout/>
      <c:barChart>
        <c:barDir val="col"/>
        <c:grouping val="stacked"/>
        <c:varyColors val="0"/>
        <c:ser>
          <c:idx val="6"/>
          <c:order val="0"/>
          <c:tx>
            <c:strRef>
              <c:f>'Isle of Man(Amt_breakdown)'!$L$2</c:f>
              <c:strCache>
                <c:ptCount val="1"/>
                <c:pt idx="0">
                  <c:v>&lt;100</c:v>
                </c:pt>
              </c:strCache>
            </c:strRef>
          </c:tx>
          <c:spPr>
            <a:solidFill>
              <a:schemeClr val="accent1">
                <a:lumMod val="60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Man(Amt_breakdown)'!$M$2:$Q$2</c:f>
              <c:numCache>
                <c:formatCode>General</c:formatCode>
                <c:ptCount val="5"/>
              </c:numCache>
            </c:numRef>
          </c:val>
          <c:extLst>
            <c:ext xmlns:c16="http://schemas.microsoft.com/office/drawing/2014/chart" uri="{C3380CC4-5D6E-409C-BE32-E72D297353CC}">
              <c16:uniqueId val="{00000000-5923-4FDB-9A00-919BD603BD4F}"/>
            </c:ext>
          </c:extLst>
        </c:ser>
        <c:ser>
          <c:idx val="0"/>
          <c:order val="1"/>
          <c:tx>
            <c:strRef>
              <c:f>'Isle of Man(Amt_breakdown)'!$L$3</c:f>
              <c:strCache>
                <c:ptCount val="1"/>
                <c:pt idx="0">
                  <c:v>100-500</c:v>
                </c:pt>
              </c:strCache>
            </c:strRef>
          </c:tx>
          <c:spPr>
            <a:solidFill>
              <a:schemeClr val="accent1">
                <a:lumMod val="75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Man(Amt_breakdown)'!$M$3:$Q$3</c:f>
              <c:numCache>
                <c:formatCode>0.00%</c:formatCode>
                <c:ptCount val="5"/>
                <c:pt idx="0">
                  <c:v>0.30769230769230771</c:v>
                </c:pt>
                <c:pt idx="1">
                  <c:v>0.4</c:v>
                </c:pt>
                <c:pt idx="2">
                  <c:v>0.125</c:v>
                </c:pt>
                <c:pt idx="4">
                  <c:v>0.21686746987951808</c:v>
                </c:pt>
              </c:numCache>
            </c:numRef>
          </c:val>
          <c:extLst>
            <c:ext xmlns:c16="http://schemas.microsoft.com/office/drawing/2014/chart" uri="{C3380CC4-5D6E-409C-BE32-E72D297353CC}">
              <c16:uniqueId val="{00000001-5923-4FDB-9A00-919BD603BD4F}"/>
            </c:ext>
          </c:extLst>
        </c:ser>
        <c:ser>
          <c:idx val="1"/>
          <c:order val="2"/>
          <c:tx>
            <c:strRef>
              <c:f>'Isle of Man(Amt_breakdown)'!$L$4</c:f>
              <c:strCache>
                <c:ptCount val="1"/>
                <c:pt idx="0">
                  <c:v>500-1000</c:v>
                </c:pt>
              </c:strCache>
            </c:strRef>
          </c:tx>
          <c:spPr>
            <a:solidFill>
              <a:schemeClr val="accent2">
                <a:lumMod val="75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Man(Amt_breakdown)'!$M$4:$Q$4</c:f>
              <c:numCache>
                <c:formatCode>0.00%</c:formatCode>
                <c:ptCount val="5"/>
                <c:pt idx="0">
                  <c:v>0.36538461538461536</c:v>
                </c:pt>
                <c:pt idx="1">
                  <c:v>0.2</c:v>
                </c:pt>
                <c:pt idx="2">
                  <c:v>0.25</c:v>
                </c:pt>
                <c:pt idx="3">
                  <c:v>0.2</c:v>
                </c:pt>
                <c:pt idx="4">
                  <c:v>0.50602409638554213</c:v>
                </c:pt>
              </c:numCache>
            </c:numRef>
          </c:val>
          <c:extLst>
            <c:ext xmlns:c16="http://schemas.microsoft.com/office/drawing/2014/chart" uri="{C3380CC4-5D6E-409C-BE32-E72D297353CC}">
              <c16:uniqueId val="{00000002-5923-4FDB-9A00-919BD603BD4F}"/>
            </c:ext>
          </c:extLst>
        </c:ser>
        <c:ser>
          <c:idx val="2"/>
          <c:order val="3"/>
          <c:tx>
            <c:strRef>
              <c:f>'Isle of Man(Amt_breakdown)'!$L$5</c:f>
              <c:strCache>
                <c:ptCount val="1"/>
                <c:pt idx="0">
                  <c:v>1000-1500</c:v>
                </c:pt>
              </c:strCache>
            </c:strRef>
          </c:tx>
          <c:spPr>
            <a:solidFill>
              <a:schemeClr val="accent3">
                <a:lumMod val="75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Man(Amt_breakdown)'!$M$5:$Q$5</c:f>
              <c:numCache>
                <c:formatCode>0.00%</c:formatCode>
                <c:ptCount val="5"/>
                <c:pt idx="0">
                  <c:v>0.17307692307692307</c:v>
                </c:pt>
                <c:pt idx="1">
                  <c:v>0.2</c:v>
                </c:pt>
                <c:pt idx="2">
                  <c:v>0.1</c:v>
                </c:pt>
                <c:pt idx="4">
                  <c:v>8.4337349397590355E-2</c:v>
                </c:pt>
              </c:numCache>
            </c:numRef>
          </c:val>
          <c:extLst>
            <c:ext xmlns:c16="http://schemas.microsoft.com/office/drawing/2014/chart" uri="{C3380CC4-5D6E-409C-BE32-E72D297353CC}">
              <c16:uniqueId val="{00000003-5923-4FDB-9A00-919BD603BD4F}"/>
            </c:ext>
          </c:extLst>
        </c:ser>
        <c:ser>
          <c:idx val="3"/>
          <c:order val="4"/>
          <c:tx>
            <c:strRef>
              <c:f>'Isle of Man(Amt_breakdown)'!$L$6</c:f>
              <c:strCache>
                <c:ptCount val="1"/>
                <c:pt idx="0">
                  <c:v>1500-2000</c:v>
                </c:pt>
              </c:strCache>
            </c:strRef>
          </c:tx>
          <c:spPr>
            <a:solidFill>
              <a:schemeClr val="accent5">
                <a:lumMod val="75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Man(Amt_breakdown)'!$M$6:$Q$6</c:f>
              <c:numCache>
                <c:formatCode>0.00%</c:formatCode>
                <c:ptCount val="5"/>
                <c:pt idx="0">
                  <c:v>1.9230769230769232E-2</c:v>
                </c:pt>
                <c:pt idx="1">
                  <c:v>5.7142857142857141E-2</c:v>
                </c:pt>
                <c:pt idx="2">
                  <c:v>2.5000000000000001E-2</c:v>
                </c:pt>
                <c:pt idx="3">
                  <c:v>0.2</c:v>
                </c:pt>
                <c:pt idx="4">
                  <c:v>9.6385542168674704E-2</c:v>
                </c:pt>
              </c:numCache>
            </c:numRef>
          </c:val>
          <c:extLst>
            <c:ext xmlns:c16="http://schemas.microsoft.com/office/drawing/2014/chart" uri="{C3380CC4-5D6E-409C-BE32-E72D297353CC}">
              <c16:uniqueId val="{00000004-5923-4FDB-9A00-919BD603BD4F}"/>
            </c:ext>
          </c:extLst>
        </c:ser>
        <c:ser>
          <c:idx val="4"/>
          <c:order val="5"/>
          <c:tx>
            <c:strRef>
              <c:f>'Isle of Man(Amt_breakdown)'!$L$7</c:f>
              <c:strCache>
                <c:ptCount val="1"/>
                <c:pt idx="0">
                  <c:v>2000-3000</c:v>
                </c:pt>
              </c:strCache>
            </c:strRef>
          </c:tx>
          <c:spPr>
            <a:solidFill>
              <a:schemeClr val="accent6">
                <a:lumMod val="50000"/>
              </a:schemeClr>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Man(Amt_breakdown)'!$M$7:$Q$7</c:f>
              <c:numCache>
                <c:formatCode>General</c:formatCode>
                <c:ptCount val="5"/>
                <c:pt idx="0" formatCode="0.00%">
                  <c:v>1.9230769230769232E-2</c:v>
                </c:pt>
                <c:pt idx="2" formatCode="0.00%">
                  <c:v>0.17499999999999999</c:v>
                </c:pt>
                <c:pt idx="4" formatCode="0.00%">
                  <c:v>3.614457831325301E-2</c:v>
                </c:pt>
              </c:numCache>
            </c:numRef>
          </c:val>
          <c:extLst>
            <c:ext xmlns:c16="http://schemas.microsoft.com/office/drawing/2014/chart" uri="{C3380CC4-5D6E-409C-BE32-E72D297353CC}">
              <c16:uniqueId val="{00000005-5923-4FDB-9A00-919BD603BD4F}"/>
            </c:ext>
          </c:extLst>
        </c:ser>
        <c:ser>
          <c:idx val="5"/>
          <c:order val="6"/>
          <c:tx>
            <c:strRef>
              <c:f>'Isle of Man(Amt_breakdown)'!$L$8</c:f>
              <c:strCache>
                <c:ptCount val="1"/>
                <c:pt idx="0">
                  <c:v>3000+</c:v>
                </c:pt>
              </c:strCache>
            </c:strRef>
          </c:tx>
          <c:spPr>
            <a:solidFill>
              <a:srgbClr val="002060"/>
            </a:solidFill>
            <a:ln>
              <a:noFill/>
            </a:ln>
            <a:effectLst/>
          </c:spPr>
          <c:invertIfNegative val="0"/>
          <c:cat>
            <c:strRef>
              <c:f>'Isle of Man(Amt_breakdown)'!$M$1:$Q$1</c:f>
              <c:strCache>
                <c:ptCount val="5"/>
                <c:pt idx="0">
                  <c:v>Q4 2022</c:v>
                </c:pt>
                <c:pt idx="1">
                  <c:v>Q1 2023</c:v>
                </c:pt>
                <c:pt idx="2">
                  <c:v>Q2 2023</c:v>
                </c:pt>
                <c:pt idx="3">
                  <c:v>Q3 2023</c:v>
                </c:pt>
                <c:pt idx="4">
                  <c:v>Q4 2023</c:v>
                </c:pt>
              </c:strCache>
            </c:strRef>
          </c:cat>
          <c:val>
            <c:numRef>
              <c:f>'Isle of Man(Amt_breakdown)'!$M$8:$Q$8</c:f>
              <c:numCache>
                <c:formatCode>0.00%</c:formatCode>
                <c:ptCount val="5"/>
                <c:pt idx="0">
                  <c:v>0.11538461538461539</c:v>
                </c:pt>
                <c:pt idx="1">
                  <c:v>0.14285714285714285</c:v>
                </c:pt>
                <c:pt idx="2">
                  <c:v>0.32500000000000001</c:v>
                </c:pt>
                <c:pt idx="3">
                  <c:v>0.6</c:v>
                </c:pt>
                <c:pt idx="4">
                  <c:v>6.0240963855421686E-2</c:v>
                </c:pt>
              </c:numCache>
            </c:numRef>
          </c:val>
          <c:extLst>
            <c:ext xmlns:c16="http://schemas.microsoft.com/office/drawing/2014/chart" uri="{C3380CC4-5D6E-409C-BE32-E72D297353CC}">
              <c16:uniqueId val="{00000006-5923-4FDB-9A00-919BD603BD4F}"/>
            </c:ext>
          </c:extLst>
        </c:ser>
        <c:dLbls>
          <c:showLegendKey val="0"/>
          <c:showVal val="0"/>
          <c:showCatName val="0"/>
          <c:showSerName val="0"/>
          <c:showPercent val="0"/>
          <c:showBubbleSize val="0"/>
        </c:dLbls>
        <c:gapWidth val="150"/>
        <c:overlap val="100"/>
        <c:axId val="82413199"/>
        <c:axId val="1325670799"/>
      </c:barChart>
      <c:catAx>
        <c:axId val="8241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5670799"/>
        <c:crosses val="autoZero"/>
        <c:auto val="1"/>
        <c:lblAlgn val="ctr"/>
        <c:lblOffset val="100"/>
        <c:noMultiLvlLbl val="0"/>
      </c:catAx>
      <c:valAx>
        <c:axId val="13256707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lgn="ctr">
              <a:defRPr lang="en-US" sz="900" b="0" i="0" u="none" strike="noStrike" kern="1200" baseline="0">
                <a:solidFill>
                  <a:schemeClr val="tx1">
                    <a:lumMod val="65000"/>
                    <a:lumOff val="35000"/>
                  </a:schemeClr>
                </a:solidFill>
                <a:latin typeface="+mn-lt"/>
                <a:ea typeface="+mn-ea"/>
                <a:cs typeface="+mn-cs"/>
              </a:defRPr>
            </a:pPr>
            <a:endParaRPr lang="en-US"/>
          </a:p>
        </c:txPr>
        <c:crossAx val="82413199"/>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accent5">
          <a:lumMod val="75000"/>
        </a:schemeClr>
      </a:solidFill>
      <a:round/>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chemeClr val="accent1">
                    <a:lumMod val="75000"/>
                  </a:schemeClr>
                </a:solidFill>
                <a:effectLst/>
              </a:rPr>
              <a:t>Number</a:t>
            </a:r>
            <a:r>
              <a:rPr lang="en-GB" sz="1400" b="1" i="0" u="none" strike="noStrike" kern="1200" spc="0" baseline="0" dirty="0">
                <a:solidFill>
                  <a:schemeClr val="tx2"/>
                </a:solidFill>
                <a:effectLst/>
              </a:rPr>
              <a:t> of judgments by defendant type </a:t>
            </a:r>
            <a:endParaRPr lang="en-GB" sz="1400" b="0" i="0" u="none" strike="noStrike" kern="1200" spc="0" baseline="0" dirty="0">
              <a:solidFill>
                <a:schemeClr val="tx2"/>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'E&amp;W HCJ'!$M$4</c:f>
              <c:strCache>
                <c:ptCount val="1"/>
                <c:pt idx="0">
                  <c:v>Commercial</c:v>
                </c:pt>
              </c:strCache>
            </c:strRef>
          </c:tx>
          <c:spPr>
            <a:ln w="28575" cap="rnd">
              <a:solidFill>
                <a:schemeClr val="accent4">
                  <a:lumMod val="75000"/>
                </a:schemeClr>
              </a:solidFill>
              <a:round/>
            </a:ln>
            <a:effectLst/>
          </c:spPr>
          <c:marker>
            <c:symbol val="none"/>
          </c:marker>
          <c:cat>
            <c:strRef>
              <c:f>'E&amp;W HCJ'!$N$3:$R$3</c:f>
              <c:strCache>
                <c:ptCount val="5"/>
                <c:pt idx="0">
                  <c:v>Q4 2022</c:v>
                </c:pt>
                <c:pt idx="1">
                  <c:v>Q1 2023</c:v>
                </c:pt>
                <c:pt idx="2">
                  <c:v>Q2 2023</c:v>
                </c:pt>
                <c:pt idx="3">
                  <c:v>Q3 2023</c:v>
                </c:pt>
                <c:pt idx="4">
                  <c:v>Q4 2023</c:v>
                </c:pt>
              </c:strCache>
            </c:strRef>
          </c:cat>
          <c:val>
            <c:numRef>
              <c:f>'E&amp;W HCJ'!$N$4:$R$4</c:f>
              <c:numCache>
                <c:formatCode>#,##0</c:formatCode>
                <c:ptCount val="5"/>
                <c:pt idx="0">
                  <c:v>43</c:v>
                </c:pt>
                <c:pt idx="1">
                  <c:v>27</c:v>
                </c:pt>
                <c:pt idx="2">
                  <c:v>40</c:v>
                </c:pt>
                <c:pt idx="3">
                  <c:v>43</c:v>
                </c:pt>
                <c:pt idx="4">
                  <c:v>25</c:v>
                </c:pt>
              </c:numCache>
            </c:numRef>
          </c:val>
          <c:smooth val="0"/>
          <c:extLst>
            <c:ext xmlns:c16="http://schemas.microsoft.com/office/drawing/2014/chart" uri="{C3380CC4-5D6E-409C-BE32-E72D297353CC}">
              <c16:uniqueId val="{00000000-DB43-4735-A79C-41F7F1263E21}"/>
            </c:ext>
          </c:extLst>
        </c:ser>
        <c:ser>
          <c:idx val="1"/>
          <c:order val="1"/>
          <c:tx>
            <c:strRef>
              <c:f>'E&amp;W HCJ'!$M$5</c:f>
              <c:strCache>
                <c:ptCount val="1"/>
                <c:pt idx="0">
                  <c:v>Consumer</c:v>
                </c:pt>
              </c:strCache>
            </c:strRef>
          </c:tx>
          <c:spPr>
            <a:ln w="28575" cap="rnd">
              <a:solidFill>
                <a:srgbClr val="0070C0"/>
              </a:solidFill>
              <a:round/>
            </a:ln>
            <a:effectLst/>
          </c:spPr>
          <c:marker>
            <c:symbol val="none"/>
          </c:marker>
          <c:cat>
            <c:strRef>
              <c:f>'E&amp;W HCJ'!$N$3:$R$3</c:f>
              <c:strCache>
                <c:ptCount val="5"/>
                <c:pt idx="0">
                  <c:v>Q4 2022</c:v>
                </c:pt>
                <c:pt idx="1">
                  <c:v>Q1 2023</c:v>
                </c:pt>
                <c:pt idx="2">
                  <c:v>Q2 2023</c:v>
                </c:pt>
                <c:pt idx="3">
                  <c:v>Q3 2023</c:v>
                </c:pt>
                <c:pt idx="4">
                  <c:v>Q4 2023</c:v>
                </c:pt>
              </c:strCache>
            </c:strRef>
          </c:cat>
          <c:val>
            <c:numRef>
              <c:f>'E&amp;W HCJ'!$N$5:$R$5</c:f>
              <c:numCache>
                <c:formatCode>#,##0</c:formatCode>
                <c:ptCount val="5"/>
                <c:pt idx="0">
                  <c:v>55</c:v>
                </c:pt>
                <c:pt idx="1">
                  <c:v>29</c:v>
                </c:pt>
                <c:pt idx="2">
                  <c:v>56</c:v>
                </c:pt>
                <c:pt idx="3">
                  <c:v>28</c:v>
                </c:pt>
                <c:pt idx="4">
                  <c:v>23</c:v>
                </c:pt>
              </c:numCache>
            </c:numRef>
          </c:val>
          <c:smooth val="0"/>
          <c:extLst>
            <c:ext xmlns:c16="http://schemas.microsoft.com/office/drawing/2014/chart" uri="{C3380CC4-5D6E-409C-BE32-E72D297353CC}">
              <c16:uniqueId val="{00000001-DB43-4735-A79C-41F7F1263E21}"/>
            </c:ext>
          </c:extLst>
        </c:ser>
        <c:ser>
          <c:idx val="2"/>
          <c:order val="2"/>
          <c:tx>
            <c:strRef>
              <c:f>'E&amp;W HCJ'!$M$6</c:f>
              <c:strCache>
                <c:ptCount val="1"/>
                <c:pt idx="0">
                  <c:v>All</c:v>
                </c:pt>
              </c:strCache>
            </c:strRef>
          </c:tx>
          <c:spPr>
            <a:ln w="28575" cap="rnd">
              <a:solidFill>
                <a:schemeClr val="accent6">
                  <a:lumMod val="50000"/>
                </a:schemeClr>
              </a:solidFill>
              <a:round/>
            </a:ln>
            <a:effectLst/>
          </c:spPr>
          <c:marker>
            <c:symbol val="none"/>
          </c:marker>
          <c:cat>
            <c:strRef>
              <c:f>'E&amp;W HCJ'!$N$3:$R$3</c:f>
              <c:strCache>
                <c:ptCount val="5"/>
                <c:pt idx="0">
                  <c:v>Q4 2022</c:v>
                </c:pt>
                <c:pt idx="1">
                  <c:v>Q1 2023</c:v>
                </c:pt>
                <c:pt idx="2">
                  <c:v>Q2 2023</c:v>
                </c:pt>
                <c:pt idx="3">
                  <c:v>Q3 2023</c:v>
                </c:pt>
                <c:pt idx="4">
                  <c:v>Q4 2023</c:v>
                </c:pt>
              </c:strCache>
            </c:strRef>
          </c:cat>
          <c:val>
            <c:numRef>
              <c:f>'E&amp;W HCJ'!$N$6:$R$6</c:f>
              <c:numCache>
                <c:formatCode>General</c:formatCode>
                <c:ptCount val="5"/>
                <c:pt idx="0">
                  <c:v>98</c:v>
                </c:pt>
                <c:pt idx="1">
                  <c:v>56</c:v>
                </c:pt>
                <c:pt idx="2">
                  <c:v>96</c:v>
                </c:pt>
                <c:pt idx="3">
                  <c:v>71</c:v>
                </c:pt>
                <c:pt idx="4">
                  <c:v>48</c:v>
                </c:pt>
              </c:numCache>
            </c:numRef>
          </c:val>
          <c:smooth val="0"/>
          <c:extLst>
            <c:ext xmlns:c16="http://schemas.microsoft.com/office/drawing/2014/chart" uri="{C3380CC4-5D6E-409C-BE32-E72D297353CC}">
              <c16:uniqueId val="{00000002-DB43-4735-A79C-41F7F1263E21}"/>
            </c:ext>
          </c:extLst>
        </c:ser>
        <c:dLbls>
          <c:showLegendKey val="0"/>
          <c:showVal val="0"/>
          <c:showCatName val="0"/>
          <c:showSerName val="0"/>
          <c:showPercent val="0"/>
          <c:showBubbleSize val="0"/>
        </c:dLbls>
        <c:smooth val="0"/>
        <c:axId val="886049743"/>
        <c:axId val="738247583"/>
      </c:lineChart>
      <c:catAx>
        <c:axId val="886049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8247583"/>
        <c:crosses val="autoZero"/>
        <c:auto val="1"/>
        <c:lblAlgn val="ctr"/>
        <c:lblOffset val="100"/>
        <c:noMultiLvlLbl val="0"/>
      </c:catAx>
      <c:valAx>
        <c:axId val="73824758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6049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accent1">
          <a:lumMod val="75000"/>
        </a:schemeClr>
      </a:solid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chemeClr val="accent4">
                    <a:lumMod val="75000"/>
                  </a:schemeClr>
                </a:solidFill>
                <a:effectLst/>
              </a:rPr>
              <a:t>Number</a:t>
            </a:r>
            <a:r>
              <a:rPr lang="en-GB" sz="1400" b="1" i="0" u="none" strike="noStrike" kern="1200" spc="0" baseline="0" dirty="0">
                <a:solidFill>
                  <a:schemeClr val="tx2"/>
                </a:solidFill>
                <a:effectLst/>
              </a:rPr>
              <a:t> of judgments by defendant type </a:t>
            </a:r>
            <a:endParaRPr lang="en-GB" sz="1400" b="0" i="0" u="none" strike="noStrike" kern="1200" spc="0" baseline="0" dirty="0">
              <a:solidFill>
                <a:schemeClr val="tx2"/>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6580927384076991E-2"/>
          <c:y val="0.17171296296296298"/>
          <c:w val="0.90286351706036749"/>
          <c:h val="0.61498432487605714"/>
        </c:manualLayout>
      </c:layout>
      <c:lineChart>
        <c:grouping val="standard"/>
        <c:varyColors val="0"/>
        <c:ser>
          <c:idx val="0"/>
          <c:order val="0"/>
          <c:tx>
            <c:strRef>
              <c:f>'NI HCJ'!$L$3</c:f>
              <c:strCache>
                <c:ptCount val="1"/>
                <c:pt idx="0">
                  <c:v>Commercial</c:v>
                </c:pt>
              </c:strCache>
            </c:strRef>
          </c:tx>
          <c:spPr>
            <a:ln w="28575" cap="rnd">
              <a:solidFill>
                <a:schemeClr val="accent6">
                  <a:lumMod val="50000"/>
                </a:schemeClr>
              </a:solidFill>
              <a:round/>
            </a:ln>
            <a:effectLst/>
          </c:spPr>
          <c:marker>
            <c:symbol val="none"/>
          </c:marker>
          <c:cat>
            <c:strRef>
              <c:f>'NI HCJ'!$M$2:$Q$2</c:f>
              <c:strCache>
                <c:ptCount val="5"/>
                <c:pt idx="0">
                  <c:v>Q4 2022</c:v>
                </c:pt>
                <c:pt idx="1">
                  <c:v>Q1 2023</c:v>
                </c:pt>
                <c:pt idx="2">
                  <c:v>Q2 2023</c:v>
                </c:pt>
                <c:pt idx="3">
                  <c:v>Q3 2023</c:v>
                </c:pt>
                <c:pt idx="4">
                  <c:v>Q4 2023</c:v>
                </c:pt>
              </c:strCache>
            </c:strRef>
          </c:cat>
          <c:val>
            <c:numRef>
              <c:f>'NI HCJ'!$M$3:$Q$3</c:f>
              <c:numCache>
                <c:formatCode>#,##0</c:formatCode>
                <c:ptCount val="5"/>
                <c:pt idx="0">
                  <c:v>6</c:v>
                </c:pt>
                <c:pt idx="1">
                  <c:v>10</c:v>
                </c:pt>
                <c:pt idx="2">
                  <c:v>12</c:v>
                </c:pt>
                <c:pt idx="3">
                  <c:v>10</c:v>
                </c:pt>
                <c:pt idx="4">
                  <c:v>8</c:v>
                </c:pt>
              </c:numCache>
            </c:numRef>
          </c:val>
          <c:smooth val="0"/>
          <c:extLst>
            <c:ext xmlns:c16="http://schemas.microsoft.com/office/drawing/2014/chart" uri="{C3380CC4-5D6E-409C-BE32-E72D297353CC}">
              <c16:uniqueId val="{00000000-F189-4B2D-B3ED-257B61E8750A}"/>
            </c:ext>
          </c:extLst>
        </c:ser>
        <c:ser>
          <c:idx val="1"/>
          <c:order val="1"/>
          <c:tx>
            <c:strRef>
              <c:f>'NI HCJ'!$L$4</c:f>
              <c:strCache>
                <c:ptCount val="1"/>
                <c:pt idx="0">
                  <c:v>Consumer</c:v>
                </c:pt>
              </c:strCache>
            </c:strRef>
          </c:tx>
          <c:spPr>
            <a:ln w="28575" cap="rnd">
              <a:solidFill>
                <a:schemeClr val="accent5">
                  <a:lumMod val="75000"/>
                </a:schemeClr>
              </a:solidFill>
              <a:round/>
            </a:ln>
            <a:effectLst/>
          </c:spPr>
          <c:marker>
            <c:symbol val="none"/>
          </c:marker>
          <c:cat>
            <c:strRef>
              <c:f>'NI HCJ'!$M$2:$Q$2</c:f>
              <c:strCache>
                <c:ptCount val="5"/>
                <c:pt idx="0">
                  <c:v>Q4 2022</c:v>
                </c:pt>
                <c:pt idx="1">
                  <c:v>Q1 2023</c:v>
                </c:pt>
                <c:pt idx="2">
                  <c:v>Q2 2023</c:v>
                </c:pt>
                <c:pt idx="3">
                  <c:v>Q3 2023</c:v>
                </c:pt>
                <c:pt idx="4">
                  <c:v>Q4 2023</c:v>
                </c:pt>
              </c:strCache>
            </c:strRef>
          </c:cat>
          <c:val>
            <c:numRef>
              <c:f>'NI HCJ'!$M$4:$Q$4</c:f>
              <c:numCache>
                <c:formatCode>#,##0</c:formatCode>
                <c:ptCount val="5"/>
                <c:pt idx="0">
                  <c:v>10</c:v>
                </c:pt>
                <c:pt idx="1">
                  <c:v>13</c:v>
                </c:pt>
                <c:pt idx="2">
                  <c:v>16</c:v>
                </c:pt>
                <c:pt idx="3">
                  <c:v>23</c:v>
                </c:pt>
                <c:pt idx="4">
                  <c:v>22</c:v>
                </c:pt>
              </c:numCache>
            </c:numRef>
          </c:val>
          <c:smooth val="0"/>
          <c:extLst>
            <c:ext xmlns:c16="http://schemas.microsoft.com/office/drawing/2014/chart" uri="{C3380CC4-5D6E-409C-BE32-E72D297353CC}">
              <c16:uniqueId val="{00000001-F189-4B2D-B3ED-257B61E8750A}"/>
            </c:ext>
          </c:extLst>
        </c:ser>
        <c:ser>
          <c:idx val="2"/>
          <c:order val="2"/>
          <c:tx>
            <c:strRef>
              <c:f>'NI HCJ'!$L$5</c:f>
              <c:strCache>
                <c:ptCount val="1"/>
                <c:pt idx="0">
                  <c:v>All</c:v>
                </c:pt>
              </c:strCache>
            </c:strRef>
          </c:tx>
          <c:spPr>
            <a:ln w="28575" cap="rnd">
              <a:solidFill>
                <a:schemeClr val="accent1">
                  <a:lumMod val="75000"/>
                </a:schemeClr>
              </a:solidFill>
              <a:round/>
            </a:ln>
            <a:effectLst/>
          </c:spPr>
          <c:marker>
            <c:symbol val="none"/>
          </c:marker>
          <c:cat>
            <c:strRef>
              <c:f>'NI HCJ'!$M$2:$Q$2</c:f>
              <c:strCache>
                <c:ptCount val="5"/>
                <c:pt idx="0">
                  <c:v>Q4 2022</c:v>
                </c:pt>
                <c:pt idx="1">
                  <c:v>Q1 2023</c:v>
                </c:pt>
                <c:pt idx="2">
                  <c:v>Q2 2023</c:v>
                </c:pt>
                <c:pt idx="3">
                  <c:v>Q3 2023</c:v>
                </c:pt>
                <c:pt idx="4">
                  <c:v>Q4 2023</c:v>
                </c:pt>
              </c:strCache>
            </c:strRef>
          </c:cat>
          <c:val>
            <c:numRef>
              <c:f>'NI HCJ'!$M$5:$Q$5</c:f>
              <c:numCache>
                <c:formatCode>General</c:formatCode>
                <c:ptCount val="5"/>
                <c:pt idx="0">
                  <c:v>16</c:v>
                </c:pt>
                <c:pt idx="1">
                  <c:v>23</c:v>
                </c:pt>
                <c:pt idx="2">
                  <c:v>28</c:v>
                </c:pt>
                <c:pt idx="3">
                  <c:v>33</c:v>
                </c:pt>
                <c:pt idx="4" formatCode="#,##0">
                  <c:v>30</c:v>
                </c:pt>
              </c:numCache>
            </c:numRef>
          </c:val>
          <c:smooth val="0"/>
          <c:extLst>
            <c:ext xmlns:c16="http://schemas.microsoft.com/office/drawing/2014/chart" uri="{C3380CC4-5D6E-409C-BE32-E72D297353CC}">
              <c16:uniqueId val="{00000002-F189-4B2D-B3ED-257B61E8750A}"/>
            </c:ext>
          </c:extLst>
        </c:ser>
        <c:dLbls>
          <c:showLegendKey val="0"/>
          <c:showVal val="0"/>
          <c:showCatName val="0"/>
          <c:showSerName val="0"/>
          <c:showPercent val="0"/>
          <c:showBubbleSize val="0"/>
        </c:dLbls>
        <c:smooth val="0"/>
        <c:axId val="886073871"/>
        <c:axId val="1941242879"/>
      </c:lineChart>
      <c:catAx>
        <c:axId val="886073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1242879"/>
        <c:crosses val="autoZero"/>
        <c:auto val="1"/>
        <c:lblAlgn val="ctr"/>
        <c:lblOffset val="100"/>
        <c:noMultiLvlLbl val="0"/>
      </c:catAx>
      <c:valAx>
        <c:axId val="194124287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60738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accent4">
          <a:lumMod val="75000"/>
        </a:schemeClr>
      </a:solid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chemeClr val="accent6">
                    <a:lumMod val="50000"/>
                  </a:schemeClr>
                </a:solidFill>
                <a:effectLst/>
              </a:rPr>
              <a:t>Number</a:t>
            </a:r>
            <a:r>
              <a:rPr lang="en-GB" sz="1400" b="1" i="0" u="none" strike="noStrike" kern="1200" spc="0" baseline="0" dirty="0">
                <a:solidFill>
                  <a:schemeClr val="tx2"/>
                </a:solidFill>
                <a:effectLst/>
              </a:rPr>
              <a:t> of judgments by defendant type </a:t>
            </a:r>
            <a:endParaRPr lang="en-GB" sz="1400" b="0" i="0" u="none" strike="noStrike" kern="1200" spc="0" baseline="0" dirty="0">
              <a:solidFill>
                <a:schemeClr val="tx2"/>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'SCT HCJ'!$L$3</c:f>
              <c:strCache>
                <c:ptCount val="1"/>
                <c:pt idx="0">
                  <c:v>Commercial</c:v>
                </c:pt>
              </c:strCache>
            </c:strRef>
          </c:tx>
          <c:spPr>
            <a:ln w="28575" cap="rnd">
              <a:solidFill>
                <a:schemeClr val="accent6">
                  <a:lumMod val="50000"/>
                </a:schemeClr>
              </a:solidFill>
              <a:round/>
            </a:ln>
            <a:effectLst/>
          </c:spPr>
          <c:marker>
            <c:symbol val="none"/>
          </c:marker>
          <c:cat>
            <c:strRef>
              <c:f>'SCT HCJ'!$M$2:$Q$2</c:f>
              <c:strCache>
                <c:ptCount val="5"/>
                <c:pt idx="0">
                  <c:v>Q4 2022</c:v>
                </c:pt>
                <c:pt idx="1">
                  <c:v>Q1 2023</c:v>
                </c:pt>
                <c:pt idx="2">
                  <c:v>Q2 2023</c:v>
                </c:pt>
                <c:pt idx="3">
                  <c:v>Q3 2023</c:v>
                </c:pt>
                <c:pt idx="4">
                  <c:v>Q4 2023</c:v>
                </c:pt>
              </c:strCache>
            </c:strRef>
          </c:cat>
          <c:val>
            <c:numRef>
              <c:f>'SCT HCJ'!$M$3:$Q$3</c:f>
              <c:numCache>
                <c:formatCode>#,##0</c:formatCode>
                <c:ptCount val="5"/>
                <c:pt idx="0">
                  <c:v>208</c:v>
                </c:pt>
                <c:pt idx="1">
                  <c:v>206</c:v>
                </c:pt>
                <c:pt idx="2">
                  <c:v>183</c:v>
                </c:pt>
                <c:pt idx="3">
                  <c:v>169</c:v>
                </c:pt>
                <c:pt idx="4">
                  <c:v>171</c:v>
                </c:pt>
              </c:numCache>
            </c:numRef>
          </c:val>
          <c:smooth val="0"/>
          <c:extLst>
            <c:ext xmlns:c16="http://schemas.microsoft.com/office/drawing/2014/chart" uri="{C3380CC4-5D6E-409C-BE32-E72D297353CC}">
              <c16:uniqueId val="{00000000-EAF7-4736-B5D5-3E775322F1FF}"/>
            </c:ext>
          </c:extLst>
        </c:ser>
        <c:ser>
          <c:idx val="1"/>
          <c:order val="1"/>
          <c:tx>
            <c:strRef>
              <c:f>'SCT HCJ'!$L$4</c:f>
              <c:strCache>
                <c:ptCount val="1"/>
                <c:pt idx="0">
                  <c:v>Consumer</c:v>
                </c:pt>
              </c:strCache>
            </c:strRef>
          </c:tx>
          <c:spPr>
            <a:ln w="28575" cap="rnd">
              <a:solidFill>
                <a:schemeClr val="accent5">
                  <a:lumMod val="75000"/>
                </a:schemeClr>
              </a:solidFill>
              <a:round/>
            </a:ln>
            <a:effectLst/>
          </c:spPr>
          <c:marker>
            <c:symbol val="none"/>
          </c:marker>
          <c:cat>
            <c:strRef>
              <c:f>'SCT HCJ'!$M$2:$Q$2</c:f>
              <c:strCache>
                <c:ptCount val="5"/>
                <c:pt idx="0">
                  <c:v>Q4 2022</c:v>
                </c:pt>
                <c:pt idx="1">
                  <c:v>Q1 2023</c:v>
                </c:pt>
                <c:pt idx="2">
                  <c:v>Q2 2023</c:v>
                </c:pt>
                <c:pt idx="3">
                  <c:v>Q3 2023</c:v>
                </c:pt>
                <c:pt idx="4">
                  <c:v>Q4 2023</c:v>
                </c:pt>
              </c:strCache>
            </c:strRef>
          </c:cat>
          <c:val>
            <c:numRef>
              <c:f>'SCT HCJ'!$M$4:$Q$4</c:f>
              <c:numCache>
                <c:formatCode>#,##0</c:formatCode>
                <c:ptCount val="5"/>
                <c:pt idx="0">
                  <c:v>341</c:v>
                </c:pt>
                <c:pt idx="1">
                  <c:v>421</c:v>
                </c:pt>
                <c:pt idx="2">
                  <c:v>507</c:v>
                </c:pt>
                <c:pt idx="3">
                  <c:v>446</c:v>
                </c:pt>
                <c:pt idx="4">
                  <c:v>462</c:v>
                </c:pt>
              </c:numCache>
            </c:numRef>
          </c:val>
          <c:smooth val="0"/>
          <c:extLst>
            <c:ext xmlns:c16="http://schemas.microsoft.com/office/drawing/2014/chart" uri="{C3380CC4-5D6E-409C-BE32-E72D297353CC}">
              <c16:uniqueId val="{00000001-EAF7-4736-B5D5-3E775322F1FF}"/>
            </c:ext>
          </c:extLst>
        </c:ser>
        <c:ser>
          <c:idx val="2"/>
          <c:order val="2"/>
          <c:tx>
            <c:strRef>
              <c:f>'SCT HCJ'!$L$5</c:f>
              <c:strCache>
                <c:ptCount val="1"/>
                <c:pt idx="0">
                  <c:v>All</c:v>
                </c:pt>
              </c:strCache>
            </c:strRef>
          </c:tx>
          <c:spPr>
            <a:ln w="28575" cap="rnd">
              <a:solidFill>
                <a:srgbClr val="002060"/>
              </a:solidFill>
              <a:round/>
            </a:ln>
            <a:effectLst/>
          </c:spPr>
          <c:marker>
            <c:symbol val="none"/>
          </c:marker>
          <c:cat>
            <c:strRef>
              <c:f>'SCT HCJ'!$M$2:$Q$2</c:f>
              <c:strCache>
                <c:ptCount val="5"/>
                <c:pt idx="0">
                  <c:v>Q4 2022</c:v>
                </c:pt>
                <c:pt idx="1">
                  <c:v>Q1 2023</c:v>
                </c:pt>
                <c:pt idx="2">
                  <c:v>Q2 2023</c:v>
                </c:pt>
                <c:pt idx="3">
                  <c:v>Q3 2023</c:v>
                </c:pt>
                <c:pt idx="4">
                  <c:v>Q4 2023</c:v>
                </c:pt>
              </c:strCache>
            </c:strRef>
          </c:cat>
          <c:val>
            <c:numRef>
              <c:f>'SCT HCJ'!$M$5:$Q$5</c:f>
              <c:numCache>
                <c:formatCode>#,##0</c:formatCode>
                <c:ptCount val="5"/>
                <c:pt idx="0">
                  <c:v>549</c:v>
                </c:pt>
                <c:pt idx="1">
                  <c:v>627</c:v>
                </c:pt>
                <c:pt idx="2">
                  <c:v>690</c:v>
                </c:pt>
                <c:pt idx="3">
                  <c:v>615</c:v>
                </c:pt>
                <c:pt idx="4">
                  <c:v>633</c:v>
                </c:pt>
              </c:numCache>
            </c:numRef>
          </c:val>
          <c:smooth val="0"/>
          <c:extLst>
            <c:ext xmlns:c16="http://schemas.microsoft.com/office/drawing/2014/chart" uri="{C3380CC4-5D6E-409C-BE32-E72D297353CC}">
              <c16:uniqueId val="{00000002-EAF7-4736-B5D5-3E775322F1FF}"/>
            </c:ext>
          </c:extLst>
        </c:ser>
        <c:dLbls>
          <c:showLegendKey val="0"/>
          <c:showVal val="0"/>
          <c:showCatName val="0"/>
          <c:showSerName val="0"/>
          <c:showPercent val="0"/>
          <c:showBubbleSize val="0"/>
        </c:dLbls>
        <c:smooth val="0"/>
        <c:axId val="874220895"/>
        <c:axId val="1941245279"/>
      </c:lineChart>
      <c:catAx>
        <c:axId val="874220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1245279"/>
        <c:crosses val="autoZero"/>
        <c:auto val="1"/>
        <c:lblAlgn val="ctr"/>
        <c:lblOffset val="100"/>
        <c:noMultiLvlLbl val="0"/>
      </c:catAx>
      <c:valAx>
        <c:axId val="194124527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220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accent6">
          <a:lumMod val="50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panose="020B0502040204020203"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181EA5-41D2-2A43-BD67-6F3A88BF654B}" type="datetimeFigureOut">
              <a:rPr lang="en-US" smtClean="0">
                <a:latin typeface="Segoe UI" panose="020B0502040204020203" pitchFamily="34" charset="0"/>
              </a:rPr>
              <a:pPr/>
              <a:t>7/18/2024</a:t>
            </a:fld>
            <a:endParaRPr lang="en-US" dirty="0">
              <a:latin typeface="Segoe UI" panose="020B0502040204020203"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Segoe UI" panose="020B0502040204020203"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679E7E-8517-8F48-8464-CF57C33FB8B1}" type="slidenum">
              <a:rPr lang="en-US" smtClean="0">
                <a:latin typeface="Segoe UI" panose="020B0502040204020203" pitchFamily="34" charset="0"/>
              </a:rPr>
              <a:pPr/>
              <a:t>‹#›</a:t>
            </a:fld>
            <a:endParaRPr lang="en-US" dirty="0">
              <a:latin typeface="Segoe UI" panose="020B0502040204020203" pitchFamily="34" charset="0"/>
            </a:endParaRPr>
          </a:p>
        </p:txBody>
      </p:sp>
    </p:spTree>
    <p:extLst>
      <p:ext uri="{BB962C8B-B14F-4D97-AF65-F5344CB8AC3E}">
        <p14:creationId xmlns:p14="http://schemas.microsoft.com/office/powerpoint/2010/main" val="80981584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anose="020B0502040204020203" pitchFamily="34" charset="0"/>
              </a:defRPr>
            </a:lvl1pPr>
          </a:lstStyle>
          <a:p>
            <a:fld id="{03DC568C-6D38-6E4C-8C67-48051B6F9FDF}" type="datetimeFigureOut">
              <a:rPr lang="en-US" smtClean="0"/>
              <a:pPr/>
              <a:t>7/18/2024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91AC8B2C-6AEB-4147-A01B-BBEDC6110F49}" type="slidenum">
              <a:rPr lang="en-US" smtClean="0"/>
              <a:pPr/>
              <a:t>‹#›</a:t>
            </a:fld>
            <a:endParaRPr lang="en-US" dirty="0"/>
          </a:p>
        </p:txBody>
      </p:sp>
    </p:spTree>
    <p:extLst>
      <p:ext uri="{BB962C8B-B14F-4D97-AF65-F5344CB8AC3E}">
        <p14:creationId xmlns:p14="http://schemas.microsoft.com/office/powerpoint/2010/main" val="3539398176"/>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Segoe UI" panose="020B0502040204020203" pitchFamily="34" charset="0"/>
        <a:ea typeface="+mn-ea"/>
        <a:cs typeface="+mn-cs"/>
      </a:defRPr>
    </a:lvl1pPr>
    <a:lvl2pPr marL="457200" algn="l" defTabSz="457200" rtl="0" eaLnBrk="1" latinLnBrk="0" hangingPunct="1">
      <a:defRPr sz="1200" kern="1200">
        <a:solidFill>
          <a:schemeClr val="tx1"/>
        </a:solidFill>
        <a:latin typeface="Segoe UI" panose="020B0502040204020203" pitchFamily="34" charset="0"/>
        <a:ea typeface="+mn-ea"/>
        <a:cs typeface="+mn-cs"/>
      </a:defRPr>
    </a:lvl2pPr>
    <a:lvl3pPr marL="914400" algn="l" defTabSz="457200" rtl="0" eaLnBrk="1" latinLnBrk="0" hangingPunct="1">
      <a:defRPr sz="1200" kern="1200">
        <a:solidFill>
          <a:schemeClr val="tx1"/>
        </a:solidFill>
        <a:latin typeface="Segoe UI" panose="020B0502040204020203" pitchFamily="34" charset="0"/>
        <a:ea typeface="+mn-ea"/>
        <a:cs typeface="+mn-cs"/>
      </a:defRPr>
    </a:lvl3pPr>
    <a:lvl4pPr marL="1371600" algn="l" defTabSz="457200" rtl="0" eaLnBrk="1" latinLnBrk="0" hangingPunct="1">
      <a:defRPr sz="1200" kern="1200">
        <a:solidFill>
          <a:schemeClr val="tx1"/>
        </a:solidFill>
        <a:latin typeface="Segoe UI" panose="020B0502040204020203" pitchFamily="34" charset="0"/>
        <a:ea typeface="+mn-ea"/>
        <a:cs typeface="+mn-cs"/>
      </a:defRPr>
    </a:lvl4pPr>
    <a:lvl5pPr marL="1828800" algn="l" defTabSz="457200" rtl="0" eaLnBrk="1" latinLnBrk="0" hangingPunct="1">
      <a:defRPr sz="1200" kern="1200">
        <a:solidFill>
          <a:schemeClr val="tx1"/>
        </a:solidFill>
        <a:latin typeface="Segoe UI" panose="020B0502040204020203"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D1439-54DE-4AB2-B0BA-3BCA0C5A087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7700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41358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Tree>
    <p:extLst>
      <p:ext uri="{BB962C8B-B14F-4D97-AF65-F5344CB8AC3E}">
        <p14:creationId xmlns:p14="http://schemas.microsoft.com/office/powerpoint/2010/main" val="22189506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ea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ea typeface="Noto Sans" panose="020B0502040504020204" pitchFamily="34" charset="0"/>
                <a:cs typeface="Segoe UI" panose="020B0502040204020203" pitchFamily="34" charset="0"/>
              </a:rPr>
              <a:t>REGISTRY TRUST QUARTERLY STATISTICS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sp>
        <p:nvSpPr>
          <p:cNvPr id="8" name="Title 1"/>
          <p:cNvSpPr>
            <a:spLocks noGrp="1"/>
          </p:cNvSpPr>
          <p:nvPr>
            <p:ph type="title" hasCustomPrompt="1"/>
          </p:nvPr>
        </p:nvSpPr>
        <p:spPr>
          <a:xfrm>
            <a:off x="158795" y="2279998"/>
            <a:ext cx="8532715" cy="1142211"/>
          </a:xfrm>
          <a:ln>
            <a:noFill/>
          </a:ln>
        </p:spPr>
        <p:txBody>
          <a:bodyPr/>
          <a:lstStyle>
            <a:lvl1pPr>
              <a:defRPr b="1">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sz="4400" dirty="0"/>
              <a:t>QUARTER [?] STATISTICS BOOK</a:t>
            </a:r>
          </a:p>
        </p:txBody>
      </p:sp>
      <p:cxnSp>
        <p:nvCxnSpPr>
          <p:cNvPr id="9" name="Straight Connector 8"/>
          <p:cNvCxnSpPr/>
          <p:nvPr userDrawn="1"/>
        </p:nvCxnSpPr>
        <p:spPr>
          <a:xfrm>
            <a:off x="279981" y="2102745"/>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Title 1"/>
          <p:cNvSpPr txBox="1">
            <a:spLocks/>
          </p:cNvSpPr>
          <p:nvPr userDrawn="1"/>
        </p:nvSpPr>
        <p:spPr>
          <a:xfrm>
            <a:off x="279981" y="3135387"/>
            <a:ext cx="2496270"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1800" dirty="0">
                <a:solidFill>
                  <a:schemeClr val="bg2"/>
                </a:solidFill>
                <a:latin typeface="Segoe UI" panose="020B0502040204020203" pitchFamily="34" charset="0"/>
                <a:ea typeface="Noto Sans" panose="020B0502040504020204" pitchFamily="34" charset="0"/>
                <a:cs typeface="Segoe UI" panose="020B0502040204020203" pitchFamily="34" charset="0"/>
              </a:rPr>
              <a:t>PUBLISHING</a:t>
            </a:r>
            <a:r>
              <a:rPr lang="en-GB" sz="1800" baseline="0" dirty="0">
                <a:solidFill>
                  <a:schemeClr val="bg2"/>
                </a:solidFill>
                <a:latin typeface="Segoe UI" panose="020B0502040204020203" pitchFamily="34" charset="0"/>
                <a:ea typeface="Noto Sans" panose="020B0502040504020204" pitchFamily="34" charset="0"/>
                <a:cs typeface="Segoe UI" panose="020B0502040204020203" pitchFamily="34" charset="0"/>
              </a:rPr>
              <a:t> MONTH</a:t>
            </a:r>
            <a:endParaRPr lang="en-US" sz="1800" dirty="0">
              <a:solidFill>
                <a:schemeClr val="bg2"/>
              </a:solidFill>
              <a:latin typeface="Segoe UI" panose="020B0502040204020203" pitchFamily="34" charset="0"/>
              <a:ea typeface="Noto Sans" panose="020B0502040504020204" pitchFamily="34" charset="0"/>
              <a:cs typeface="Segoe UI" panose="020B0502040204020203"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1172" y="399291"/>
            <a:ext cx="1114525" cy="1056899"/>
          </a:xfrm>
          <a:prstGeom prst="rect">
            <a:avLst/>
          </a:prstGeom>
        </p:spPr>
      </p:pic>
    </p:spTree>
    <p:extLst>
      <p:ext uri="{BB962C8B-B14F-4D97-AF65-F5344CB8AC3E}">
        <p14:creationId xmlns:p14="http://schemas.microsoft.com/office/powerpoint/2010/main" val="404905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ductory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8997"/>
            <a:ext cx="238180" cy="238180"/>
          </a:xfrm>
          <a:prstGeom prst="rect">
            <a:avLst/>
          </a:prstGeom>
        </p:spPr>
      </p:pic>
    </p:spTree>
    <p:extLst>
      <p:ext uri="{BB962C8B-B14F-4D97-AF65-F5344CB8AC3E}">
        <p14:creationId xmlns:p14="http://schemas.microsoft.com/office/powerpoint/2010/main" val="177822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gregated Qt Data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000" b="1" i="0" spc="110"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solidFill>
                  <a:schemeClr val="tx2"/>
                </a:solidFill>
              </a:rPr>
              <a:t>QUARTERLY</a:t>
            </a:r>
            <a:br>
              <a:rPr lang="en-US" dirty="0">
                <a:solidFill>
                  <a:schemeClr val="tx2"/>
                </a:solidFill>
              </a:rPr>
            </a:br>
            <a:r>
              <a:rPr lang="en-US" dirty="0">
                <a:solidFill>
                  <a:schemeClr val="tx2"/>
                </a:solidFill>
              </a:rPr>
              <a:t>RESULTS</a:t>
            </a:r>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8997"/>
            <a:ext cx="238180" cy="238180"/>
          </a:xfrm>
          <a:prstGeom prst="rect">
            <a:avLst/>
          </a:prstGeom>
        </p:spPr>
      </p:pic>
      <p:sp>
        <p:nvSpPr>
          <p:cNvPr id="10" name="Title 1"/>
          <p:cNvSpPr txBox="1">
            <a:spLocks/>
          </p:cNvSpPr>
          <p:nvPr userDrawn="1"/>
        </p:nvSpPr>
        <p:spPr>
          <a:xfrm>
            <a:off x="279981" y="835462"/>
            <a:ext cx="2073091" cy="310290"/>
          </a:xfrm>
          <a:prstGeom prst="rect">
            <a:avLst/>
          </a:prstGeom>
        </p:spPr>
        <p:txBody>
          <a:bodyPr vert="horz" wrap="none" lIns="91440" tIns="45720" rIns="91440" bIns="45720" rtlCol="0" anchor="t">
            <a:noAutofit/>
          </a:bodyPr>
          <a:lstStyle>
            <a:lvl1pPr algn="l" defTabSz="457200" rtl="0" eaLnBrk="1" latinLnBrk="0" hangingPunct="1">
              <a:spcBef>
                <a:spcPct val="0"/>
              </a:spcBef>
              <a:buNone/>
              <a:defRPr sz="4400" kern="1200">
                <a:solidFill>
                  <a:schemeClr val="tx1"/>
                </a:solidFill>
                <a:latin typeface="BentonSans"/>
                <a:ea typeface="+mj-ea"/>
                <a:cs typeface="BentonSans"/>
              </a:defRPr>
            </a:lvl1pPr>
          </a:lstStyle>
          <a:p>
            <a:endParaRPr lang="en-US" dirty="0">
              <a:solidFill>
                <a:schemeClr val="tx2"/>
              </a:solidFill>
              <a:latin typeface="Segoe UI" panose="020B0502040204020203" pitchFamily="34" charset="0"/>
              <a:cs typeface="Segoe UI" panose="020B0502040204020203" pitchFamily="34" charset="0"/>
            </a:endParaRPr>
          </a:p>
        </p:txBody>
      </p:sp>
      <p:cxnSp>
        <p:nvCxnSpPr>
          <p:cNvPr id="17" name="Straight Connector 16"/>
          <p:cNvCxnSpPr/>
          <p:nvPr userDrawn="1"/>
        </p:nvCxnSpPr>
        <p:spPr>
          <a:xfrm>
            <a:off x="2442281" y="838932"/>
            <a:ext cx="2071564" cy="0"/>
          </a:xfrm>
          <a:prstGeom prst="line">
            <a:avLst/>
          </a:prstGeom>
          <a:ln w="127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userDrawn="1"/>
        </p:nvSpPr>
        <p:spPr>
          <a:xfrm>
            <a:off x="4613285" y="882348"/>
            <a:ext cx="2071564" cy="143822"/>
          </a:xfrm>
          <a:prstGeom prst="rect">
            <a:avLst/>
          </a:prstGeom>
          <a:noFill/>
        </p:spPr>
        <p:txBody>
          <a:bodyPr wrap="square" lIns="0" tIns="0" rIns="0" bIns="0" rtlCol="0">
            <a:spAutoFit/>
          </a:bodyPr>
          <a:lstStyle/>
          <a:p>
            <a:pPr>
              <a:lnSpc>
                <a:spcPct val="110000"/>
              </a:lnSpc>
            </a:pPr>
            <a:r>
              <a:rPr lang="en-GB" sz="900" dirty="0">
                <a:solidFill>
                  <a:schemeClr val="accent5">
                    <a:lumMod val="50000"/>
                  </a:schemeClr>
                </a:solidFill>
                <a:latin typeface="Segoe UI" panose="020B0502040204020203" pitchFamily="34" charset="0"/>
                <a:ea typeface="Noto Sans" panose="020B0502040504020204" pitchFamily="34" charset="0"/>
                <a:cs typeface="Segoe UI" panose="020B0502040204020203" pitchFamily="34" charset="0"/>
              </a:rPr>
              <a:t>SATISFACTIONS</a:t>
            </a:r>
            <a:endParaRPr lang="en-US" sz="900" dirty="0">
              <a:solidFill>
                <a:schemeClr val="accent5">
                  <a:lumMod val="50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19" name="Straight Connector 18"/>
          <p:cNvCxnSpPr/>
          <p:nvPr userDrawn="1"/>
        </p:nvCxnSpPr>
        <p:spPr>
          <a:xfrm>
            <a:off x="4613285" y="838932"/>
            <a:ext cx="2071564" cy="0"/>
          </a:xfrm>
          <a:prstGeom prst="line">
            <a:avLst/>
          </a:prstGeom>
          <a:ln w="12700" cmpd="sng">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nvSpPr>
        <p:spPr>
          <a:xfrm>
            <a:off x="6760834" y="882348"/>
            <a:ext cx="2071564" cy="144014"/>
          </a:xfrm>
          <a:prstGeom prst="rect">
            <a:avLst/>
          </a:prstGeom>
          <a:noFill/>
        </p:spPr>
        <p:txBody>
          <a:bodyPr wrap="square" lIns="0" tIns="0" rIns="0" bIns="0" rtlCol="0">
            <a:spAutoFit/>
          </a:bodyPr>
          <a:lstStyle/>
          <a:p>
            <a:pPr>
              <a:lnSpc>
                <a:spcPct val="110000"/>
              </a:lnSpc>
            </a:pPr>
            <a:r>
              <a:rPr lang="en-GB" sz="900" dirty="0">
                <a:solidFill>
                  <a:schemeClr val="accent4"/>
                </a:solidFill>
                <a:latin typeface="Segoe UI" panose="020B0502040204020203" pitchFamily="34" charset="0"/>
                <a:ea typeface="Noto Sans" panose="020B0502040504020204" pitchFamily="34" charset="0"/>
                <a:cs typeface="Segoe UI" panose="020B0502040204020203" pitchFamily="34" charset="0"/>
              </a:rPr>
              <a:t>REGIONAL SHARE </a:t>
            </a:r>
            <a:r>
              <a:rPr lang="en-GB" sz="800" dirty="0">
                <a:solidFill>
                  <a:schemeClr val="accent4"/>
                </a:solidFill>
                <a:latin typeface="Segoe UI" panose="020B0502040204020203" pitchFamily="34" charset="0"/>
                <a:ea typeface="Noto Sans" panose="020B0502040504020204" pitchFamily="34" charset="0"/>
                <a:cs typeface="Segoe UI" panose="020B0502040204020203" pitchFamily="34" charset="0"/>
              </a:rPr>
              <a:t>(excluding E&amp;W)</a:t>
            </a:r>
            <a:endParaRPr lang="en-US" sz="900" dirty="0">
              <a:solidFill>
                <a:schemeClr val="accent4"/>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1" name="Straight Connector 20"/>
          <p:cNvCxnSpPr/>
          <p:nvPr userDrawn="1"/>
        </p:nvCxnSpPr>
        <p:spPr>
          <a:xfrm>
            <a:off x="6760834" y="838932"/>
            <a:ext cx="2071564" cy="0"/>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nvSpPr>
        <p:spPr>
          <a:xfrm>
            <a:off x="4625985" y="2843474"/>
            <a:ext cx="2071564" cy="141192"/>
          </a:xfrm>
          <a:prstGeom prst="rect">
            <a:avLst/>
          </a:prstGeom>
          <a:noFill/>
        </p:spPr>
        <p:txBody>
          <a:bodyPr wrap="square" lIns="0" tIns="0" rIns="0" bIns="0" rtlCol="0">
            <a:spAutoFit/>
          </a:bodyPr>
          <a:lstStyle/>
          <a:p>
            <a:pPr>
              <a:lnSpc>
                <a:spcPct val="110000"/>
              </a:lnSpc>
            </a:pPr>
            <a:r>
              <a:rPr lang="en-GB"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JUDGMENT VALUE </a:t>
            </a:r>
            <a:r>
              <a:rPr lang="en-GB" sz="8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 SHARE)</a:t>
            </a:r>
            <a:endParaRPr lang="en-US"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3" name="Straight Connector 22"/>
          <p:cNvCxnSpPr/>
          <p:nvPr userDrawn="1"/>
        </p:nvCxnSpPr>
        <p:spPr>
          <a:xfrm>
            <a:off x="4625985" y="2800058"/>
            <a:ext cx="2071564" cy="0"/>
          </a:xfrm>
          <a:prstGeom prst="line">
            <a:avLst/>
          </a:prstGeom>
          <a:ln w="127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2453746" y="2842167"/>
            <a:ext cx="2071564" cy="287771"/>
          </a:xfrm>
          <a:prstGeom prst="rect">
            <a:avLst/>
          </a:prstGeom>
          <a:noFill/>
        </p:spPr>
        <p:txBody>
          <a:bodyPr wrap="square" lIns="0" tIns="0" rIns="0" bIns="0" rtlCol="0">
            <a:spAutoFit/>
          </a:bodyPr>
          <a:lstStyle/>
          <a:p>
            <a:pPr>
              <a:lnSpc>
                <a:spcPct val="110000"/>
              </a:lnSpc>
            </a:pPr>
            <a:r>
              <a:rPr lang="en-GB" sz="9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rPr>
              <a:t>MONTH BREAKDOWN </a:t>
            </a:r>
            <a:r>
              <a:rPr lang="en-GB" sz="8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rPr>
              <a:t>(% SHARE OF RECORDS)</a:t>
            </a:r>
            <a:endParaRPr lang="en-US" sz="9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6" name="Straight Connector 25"/>
          <p:cNvCxnSpPr/>
          <p:nvPr userDrawn="1"/>
        </p:nvCxnSpPr>
        <p:spPr>
          <a:xfrm>
            <a:off x="2453746" y="2798751"/>
            <a:ext cx="2071564" cy="0"/>
          </a:xfrm>
          <a:prstGeom prst="line">
            <a:avLst/>
          </a:prstGeom>
          <a:ln w="12700" cmpd="sng">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2053EE58-9AC7-D149-B0AE-53AB71E6561D}"/>
              </a:ext>
            </a:extLst>
          </p:cNvPr>
          <p:cNvSpPr txBox="1"/>
          <p:nvPr userDrawn="1"/>
        </p:nvSpPr>
        <p:spPr>
          <a:xfrm>
            <a:off x="2441046" y="882348"/>
            <a:ext cx="2071564" cy="144720"/>
          </a:xfrm>
          <a:prstGeom prst="rect">
            <a:avLst/>
          </a:prstGeom>
          <a:noFill/>
        </p:spPr>
        <p:txBody>
          <a:bodyPr wrap="square" lIns="0" tIns="0" rIns="0" bIns="0" rtlCol="0">
            <a:spAutoFit/>
          </a:bodyPr>
          <a:lstStyle/>
          <a:p>
            <a:pPr>
              <a:lnSpc>
                <a:spcPct val="110000"/>
              </a:lnSpc>
            </a:pPr>
            <a:r>
              <a:rPr lang="en-GB"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DEFENDANT TYPE</a:t>
            </a:r>
            <a:endParaRPr lang="en-US"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endParaRPr>
          </a:p>
        </p:txBody>
      </p:sp>
    </p:spTree>
    <p:extLst>
      <p:ext uri="{BB962C8B-B14F-4D97-AF65-F5344CB8AC3E}">
        <p14:creationId xmlns:p14="http://schemas.microsoft.com/office/powerpoint/2010/main" val="191789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mmentary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1">
                    <a:lumMod val="85000"/>
                  </a:schemeClr>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1">
                    <a:lumMod val="85000"/>
                  </a:schemeClr>
                </a:solidFill>
                <a:latin typeface="Segoe UI" panose="020B0502040204020203" pitchFamily="34" charset="0"/>
                <a:cs typeface="Segoe UI" panose="020B0502040204020203" pitchFamily="34" charset="0"/>
              </a:rPr>
              <a:t>REGISTRY TRUST QUARTERLY STATISTICS</a:t>
            </a:r>
            <a:endParaRPr lang="en-US" sz="600" dirty="0">
              <a:solidFill>
                <a:schemeClr val="bg1">
                  <a:lumMod val="85000"/>
                </a:schemeClr>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302963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ngland and Wales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ENGLAND AND WALES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900801" y="904885"/>
            <a:ext cx="3047619" cy="3822222"/>
          </a:xfrm>
          <a:prstGeom prst="rect">
            <a:avLst/>
          </a:prstGeom>
        </p:spPr>
      </p:pic>
    </p:spTree>
    <p:extLst>
      <p:ext uri="{BB962C8B-B14F-4D97-AF65-F5344CB8AC3E}">
        <p14:creationId xmlns:p14="http://schemas.microsoft.com/office/powerpoint/2010/main" val="4253383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gland and Wales Content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15560"/>
            <a:ext cx="218242" cy="218242"/>
          </a:xfrm>
          <a:prstGeom prst="rect">
            <a:avLst/>
          </a:prstGeom>
        </p:spPr>
      </p:pic>
    </p:spTree>
    <p:extLst>
      <p:ext uri="{BB962C8B-B14F-4D97-AF65-F5344CB8AC3E}">
        <p14:creationId xmlns:p14="http://schemas.microsoft.com/office/powerpoint/2010/main" val="291358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gland and Wales Commentary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accent1">
                    <a:lumMod val="20000"/>
                    <a:lumOff val="80000"/>
                  </a:schemeClr>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230783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cotland Title Divider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SCOTLAND</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rotWithShape="1">
          <a:blip r:embed="rId3">
            <a:lum bright="70000" contrast="-70000"/>
            <a:extLst>
              <a:ext uri="{28A0092B-C50C-407E-A947-70E740481C1C}">
                <a14:useLocalDpi xmlns:a14="http://schemas.microsoft.com/office/drawing/2010/main" val="0"/>
              </a:ext>
            </a:extLst>
          </a:blip>
          <a:srcRect t="385"/>
          <a:stretch/>
        </p:blipFill>
        <p:spPr>
          <a:xfrm>
            <a:off x="5023036" y="488949"/>
            <a:ext cx="3181164" cy="4315145"/>
          </a:xfrm>
          <a:prstGeom prst="rect">
            <a:avLst/>
          </a:prstGeom>
        </p:spPr>
      </p:pic>
    </p:spTree>
    <p:extLst>
      <p:ext uri="{BB962C8B-B14F-4D97-AF65-F5344CB8AC3E}">
        <p14:creationId xmlns:p14="http://schemas.microsoft.com/office/powerpoint/2010/main" val="3125113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cotland Conten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6">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6">
                    <a:lumMod val="50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409665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cotland Commentary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967587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Northern Ireland Title Divider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NORTHERN IRELAND</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882088" y="1439230"/>
            <a:ext cx="2977432" cy="2397932"/>
          </a:xfrm>
          <a:prstGeom prst="rect">
            <a:avLst/>
          </a:prstGeom>
        </p:spPr>
      </p:pic>
    </p:spTree>
    <p:extLst>
      <p:ext uri="{BB962C8B-B14F-4D97-AF65-F5344CB8AC3E}">
        <p14:creationId xmlns:p14="http://schemas.microsoft.com/office/powerpoint/2010/main" val="2820070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orthern Ireland Content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4">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solidFill>
                  <a:schemeClr val="tx2"/>
                </a:solidFill>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4">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090684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Norther Ireland Commentary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979569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Title Divider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REPUBLIC OF IRELAND</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6333523" y="923007"/>
            <a:ext cx="2416603" cy="3547307"/>
          </a:xfrm>
          <a:prstGeom prst="rect">
            <a:avLst/>
          </a:prstGeom>
        </p:spPr>
      </p:pic>
    </p:spTree>
    <p:extLst>
      <p:ext uri="{BB962C8B-B14F-4D97-AF65-F5344CB8AC3E}">
        <p14:creationId xmlns:p14="http://schemas.microsoft.com/office/powerpoint/2010/main" val="3643413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2">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2">
                    <a:lumMod val="50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9981" y="530389"/>
            <a:ext cx="218242" cy="218242"/>
          </a:xfrm>
          <a:prstGeom prst="rect">
            <a:avLst/>
          </a:prstGeom>
        </p:spPr>
      </p:pic>
    </p:spTree>
    <p:extLst>
      <p:ext uri="{BB962C8B-B14F-4D97-AF65-F5344CB8AC3E}">
        <p14:creationId xmlns:p14="http://schemas.microsoft.com/office/powerpoint/2010/main" val="2390869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Commentary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1210822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Jersey Title Divi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3326819"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JERSEY</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591055" y="1749265"/>
            <a:ext cx="2917518" cy="1777862"/>
          </a:xfrm>
          <a:prstGeom prst="rect">
            <a:avLst/>
          </a:prstGeom>
        </p:spPr>
      </p:pic>
    </p:spTree>
    <p:extLst>
      <p:ext uri="{BB962C8B-B14F-4D97-AF65-F5344CB8AC3E}">
        <p14:creationId xmlns:p14="http://schemas.microsoft.com/office/powerpoint/2010/main" val="1574454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Jersey Content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tx2">
                    <a:lumMod val="90000"/>
                    <a:lumOff val="1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tx2">
                    <a:lumMod val="90000"/>
                    <a:lumOff val="10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903523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Jersey Commentary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1148433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se of Man Title Divider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ISLE OF MAN</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a:blip r:embed="rId3">
            <a:biLevel thresh="50000"/>
            <a:extLst>
              <a:ext uri="{28A0092B-C50C-407E-A947-70E740481C1C}">
                <a14:useLocalDpi xmlns:a14="http://schemas.microsoft.com/office/drawing/2010/main" val="0"/>
              </a:ext>
            </a:extLst>
          </a:blip>
          <a:stretch>
            <a:fillRect/>
          </a:stretch>
        </p:blipFill>
        <p:spPr>
          <a:xfrm>
            <a:off x="5807676" y="1268536"/>
            <a:ext cx="2331632" cy="2856249"/>
          </a:xfrm>
          <a:prstGeom prst="rect">
            <a:avLst/>
          </a:prstGeom>
        </p:spPr>
      </p:pic>
    </p:spTree>
    <p:extLst>
      <p:ext uri="{BB962C8B-B14F-4D97-AF65-F5344CB8AC3E}">
        <p14:creationId xmlns:p14="http://schemas.microsoft.com/office/powerpoint/2010/main" val="3431150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sle of Man Content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5">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5">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8126" y="480069"/>
            <a:ext cx="247108" cy="247108"/>
          </a:xfrm>
          <a:prstGeom prst="rect">
            <a:avLst/>
          </a:prstGeom>
        </p:spPr>
      </p:pic>
    </p:spTree>
    <p:extLst>
      <p:ext uri="{BB962C8B-B14F-4D97-AF65-F5344CB8AC3E}">
        <p14:creationId xmlns:p14="http://schemas.microsoft.com/office/powerpoint/2010/main" val="19376707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Isle of Man Commentary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449323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sle of Man Commentary - Green">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4493237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sle of Man Content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8126" y="480069"/>
            <a:ext cx="247108" cy="247108"/>
          </a:xfrm>
          <a:prstGeom prst="rect">
            <a:avLst/>
          </a:prstGeom>
        </p:spPr>
      </p:pic>
    </p:spTree>
    <p:extLst>
      <p:ext uri="{BB962C8B-B14F-4D97-AF65-F5344CB8AC3E}">
        <p14:creationId xmlns:p14="http://schemas.microsoft.com/office/powerpoint/2010/main" val="1937670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ersey Content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tx2">
                    <a:lumMod val="90000"/>
                    <a:lumOff val="1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tx2">
                    <a:lumMod val="90000"/>
                    <a:lumOff val="1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903523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public of Ireland Commentary - Grey">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12108223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epublic of Ireland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2">
                    <a:lumMod val="5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2">
                    <a:lumMod val="5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9981" y="530389"/>
            <a:ext cx="218242" cy="218242"/>
          </a:xfrm>
          <a:prstGeom prst="rect">
            <a:avLst/>
          </a:prstGeom>
        </p:spPr>
      </p:pic>
    </p:spTree>
    <p:extLst>
      <p:ext uri="{BB962C8B-B14F-4D97-AF65-F5344CB8AC3E}">
        <p14:creationId xmlns:p14="http://schemas.microsoft.com/office/powerpoint/2010/main" val="2390869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orther Ireland Commentary - Purple">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9795699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orthern Ireland Content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090684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otland Commentary -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9675875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otland Conten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6">
                    <a:lumMod val="5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6">
                    <a:lumMod val="5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4096659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otland Title Divider -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2098930"/>
            <a:ext cx="6877691" cy="539266"/>
          </a:xfrm>
        </p:spPr>
        <p:txBody>
          <a:bodyPr wrap="square" lIns="0" tIns="0" rIns="0" bIns="0"/>
          <a:lstStyle>
            <a:lvl1pPr>
              <a:lnSpc>
                <a:spcPct val="90000"/>
              </a:lnSpc>
              <a:defRPr sz="4000" b="1" i="0" spc="11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SCOTLAND</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rgbClr val="FFFFFF"/>
                </a:solidFill>
                <a:latin typeface="Montserrat Bold"/>
                <a:cs typeface="Montserrat Bold"/>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1"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0" y="2696661"/>
            <a:ext cx="6858581" cy="946150"/>
          </a:xfrm>
        </p:spPr>
        <p:txBody>
          <a:bodyPr wrap="square"/>
          <a:lstStyle>
            <a:lvl1pPr marL="0" indent="0">
              <a:buFontTx/>
              <a:buNone/>
              <a:defRPr sz="2000" i="0" u="sng">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rgbClr val="FFFFFF"/>
                </a:solidFill>
                <a:latin typeface="BentonSans Light"/>
                <a:cs typeface="BentonSans Light"/>
              </a:defRPr>
            </a:lvl2pPr>
            <a:lvl3pPr marL="914400" indent="0">
              <a:buFontTx/>
              <a:buNone/>
              <a:defRPr i="0" u="sng">
                <a:solidFill>
                  <a:srgbClr val="FFFFFF"/>
                </a:solidFill>
                <a:latin typeface="BentonSans Light"/>
                <a:cs typeface="BentonSans Light"/>
              </a:defRPr>
            </a:lvl3pPr>
            <a:lvl4pPr marL="1371600" indent="0">
              <a:buFontTx/>
              <a:buNone/>
              <a:defRPr i="0" u="sng">
                <a:solidFill>
                  <a:srgbClr val="FFFFFF"/>
                </a:solidFill>
                <a:latin typeface="BentonSans Light"/>
                <a:cs typeface="BentonSans Light"/>
              </a:defRPr>
            </a:lvl4pPr>
            <a:lvl5pPr marL="1828800"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1680348"/>
            <a:ext cx="309929" cy="309929"/>
          </a:xfrm>
          <a:prstGeom prst="rect">
            <a:avLst/>
          </a:prstGeom>
        </p:spPr>
      </p:pic>
      <p:pic>
        <p:nvPicPr>
          <p:cNvPr id="3" name="Picture 2"/>
          <p:cNvPicPr>
            <a:picLocks noChangeAspect="1"/>
          </p:cNvPicPr>
          <p:nvPr userDrawn="1"/>
        </p:nvPicPr>
        <p:blipFill rotWithShape="1">
          <a:blip r:embed="rId3">
            <a:lum bright="70000" contrast="-70000"/>
            <a:extLst>
              <a:ext uri="{28A0092B-C50C-407E-A947-70E740481C1C}">
                <a14:useLocalDpi xmlns:a14="http://schemas.microsoft.com/office/drawing/2010/main" val="0"/>
              </a:ext>
            </a:extLst>
          </a:blip>
          <a:srcRect t="385"/>
          <a:stretch/>
        </p:blipFill>
        <p:spPr>
          <a:xfrm>
            <a:off x="5023036" y="488949"/>
            <a:ext cx="3181164" cy="4315145"/>
          </a:xfrm>
          <a:prstGeom prst="rect">
            <a:avLst/>
          </a:prstGeom>
        </p:spPr>
      </p:pic>
    </p:spTree>
    <p:extLst>
      <p:ext uri="{BB962C8B-B14F-4D97-AF65-F5344CB8AC3E}">
        <p14:creationId xmlns:p14="http://schemas.microsoft.com/office/powerpoint/2010/main" val="31251139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gland and Wales Commentary - Orang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accent1">
                    <a:lumMod val="20000"/>
                    <a:lumOff val="80000"/>
                  </a:schemeClr>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7992"/>
            <a:ext cx="241940" cy="241940"/>
          </a:xfrm>
          <a:prstGeom prst="rect">
            <a:avLst/>
          </a:prstGeom>
        </p:spPr>
      </p:pic>
    </p:spTree>
    <p:extLst>
      <p:ext uri="{BB962C8B-B14F-4D97-AF65-F5344CB8AC3E}">
        <p14:creationId xmlns:p14="http://schemas.microsoft.com/office/powerpoint/2010/main" val="2307833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England and Wales Content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1" y="835462"/>
            <a:ext cx="2073091" cy="889396"/>
          </a:xfrm>
        </p:spPr>
        <p:txBody>
          <a:bodyPr wrap="square" lIns="0" tIns="0" rIns="0" bIns="0"/>
          <a:lstStyle>
            <a:lvl1pPr>
              <a:lnSpc>
                <a:spcPct val="90000"/>
              </a:lnSpc>
              <a:defRPr sz="2200" b="1" i="0" spc="110"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1" y="2342877"/>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200" indent="0">
              <a:lnSpc>
                <a:spcPct val="120000"/>
              </a:lnSpc>
              <a:buFontTx/>
              <a:buNone/>
              <a:defRPr sz="900"/>
            </a:lvl2pPr>
            <a:lvl3pPr marL="914400" indent="0">
              <a:lnSpc>
                <a:spcPct val="120000"/>
              </a:lnSpc>
              <a:buFontTx/>
              <a:buNone/>
              <a:defRPr sz="900"/>
            </a:lvl3pPr>
            <a:lvl4pPr marL="1371600" indent="0">
              <a:lnSpc>
                <a:spcPct val="120000"/>
              </a:lnSpc>
              <a:buFontTx/>
              <a:buNone/>
              <a:defRPr sz="900"/>
            </a:lvl4pPr>
            <a:lvl5pPr marL="1828800"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3"/>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1"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1"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1"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1830388"/>
            <a:ext cx="2053982" cy="404204"/>
          </a:xfrm>
        </p:spPr>
        <p:txBody>
          <a:bodyPr wrap="square"/>
          <a:lstStyle>
            <a:lvl1pPr marL="0" indent="0">
              <a:buFontTx/>
              <a:buNone/>
              <a:defRPr i="0" u="sng"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200" indent="0">
              <a:buFontTx/>
              <a:buNone/>
              <a:defRPr i="0" u="sng">
                <a:solidFill>
                  <a:schemeClr val="accent1"/>
                </a:solidFill>
                <a:latin typeface="BentonSans Light"/>
                <a:cs typeface="BentonSans Light"/>
              </a:defRPr>
            </a:lvl2pPr>
            <a:lvl3pPr marL="914400" indent="0">
              <a:buFontTx/>
              <a:buNone/>
              <a:defRPr i="0" u="sng">
                <a:solidFill>
                  <a:schemeClr val="accent1"/>
                </a:solidFill>
                <a:latin typeface="BentonSans Light"/>
                <a:cs typeface="BentonSans Light"/>
              </a:defRPr>
            </a:lvl3pPr>
            <a:lvl4pPr marL="1371600" indent="0">
              <a:buFontTx/>
              <a:buNone/>
              <a:defRPr i="0" u="sng">
                <a:solidFill>
                  <a:schemeClr val="accent1"/>
                </a:solidFill>
                <a:latin typeface="BentonSans Light"/>
                <a:cs typeface="BentonSans Light"/>
              </a:defRPr>
            </a:lvl4pPr>
            <a:lvl5pPr marL="1828800"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15560"/>
            <a:ext cx="218242" cy="218242"/>
          </a:xfrm>
          <a:prstGeom prst="rect">
            <a:avLst/>
          </a:prstGeom>
        </p:spPr>
      </p:pic>
    </p:spTree>
    <p:extLst>
      <p:ext uri="{BB962C8B-B14F-4D97-AF65-F5344CB8AC3E}">
        <p14:creationId xmlns:p14="http://schemas.microsoft.com/office/powerpoint/2010/main" val="1861307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ea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ea typeface="Noto Sans" panose="020B0502040504020204" pitchFamily="34" charset="0"/>
                <a:cs typeface="Segoe UI" panose="020B0502040204020203" pitchFamily="34" charset="0"/>
              </a:rPr>
              <a:t>REGISTRY TRUST QUARTERLY STATISTICS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sp>
        <p:nvSpPr>
          <p:cNvPr id="8" name="Title 1"/>
          <p:cNvSpPr>
            <a:spLocks noGrp="1"/>
          </p:cNvSpPr>
          <p:nvPr>
            <p:ph type="title" hasCustomPrompt="1"/>
          </p:nvPr>
        </p:nvSpPr>
        <p:spPr>
          <a:xfrm>
            <a:off x="158796" y="2279999"/>
            <a:ext cx="8532715" cy="1142211"/>
          </a:xfrm>
          <a:ln>
            <a:noFill/>
          </a:ln>
        </p:spPr>
        <p:txBody>
          <a:bodyPr/>
          <a:lstStyle>
            <a:lvl1pPr>
              <a:defRPr b="1">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sz="4400" dirty="0"/>
              <a:t>QUARTER [?] STATISTICS BOOK</a:t>
            </a:r>
          </a:p>
        </p:txBody>
      </p:sp>
      <p:cxnSp>
        <p:nvCxnSpPr>
          <p:cNvPr id="9" name="Straight Connector 8"/>
          <p:cNvCxnSpPr/>
          <p:nvPr userDrawn="1"/>
        </p:nvCxnSpPr>
        <p:spPr>
          <a:xfrm>
            <a:off x="279982" y="2102745"/>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Title 1"/>
          <p:cNvSpPr txBox="1">
            <a:spLocks/>
          </p:cNvSpPr>
          <p:nvPr userDrawn="1"/>
        </p:nvSpPr>
        <p:spPr>
          <a:xfrm>
            <a:off x="279981" y="3135387"/>
            <a:ext cx="2496270"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1800" dirty="0">
                <a:solidFill>
                  <a:schemeClr val="bg2"/>
                </a:solidFill>
                <a:latin typeface="Segoe UI" panose="020B0502040204020203" pitchFamily="34" charset="0"/>
                <a:ea typeface="Noto Sans" panose="020B0502040504020204" pitchFamily="34" charset="0"/>
                <a:cs typeface="Segoe UI" panose="020B0502040204020203" pitchFamily="34" charset="0"/>
              </a:rPr>
              <a:t>PUBLISHING</a:t>
            </a:r>
            <a:r>
              <a:rPr lang="en-GB" sz="1800" baseline="0" dirty="0">
                <a:solidFill>
                  <a:schemeClr val="bg2"/>
                </a:solidFill>
                <a:latin typeface="Segoe UI" panose="020B0502040204020203" pitchFamily="34" charset="0"/>
                <a:ea typeface="Noto Sans" panose="020B0502040504020204" pitchFamily="34" charset="0"/>
                <a:cs typeface="Segoe UI" panose="020B0502040204020203" pitchFamily="34" charset="0"/>
              </a:rPr>
              <a:t> MONTH</a:t>
            </a:r>
            <a:endParaRPr lang="en-US" sz="1800" dirty="0">
              <a:solidFill>
                <a:schemeClr val="bg2"/>
              </a:solidFill>
              <a:latin typeface="Segoe UI" panose="020B0502040204020203" pitchFamily="34" charset="0"/>
              <a:ea typeface="Noto Sans" panose="020B0502040504020204" pitchFamily="34" charset="0"/>
              <a:cs typeface="Segoe UI" panose="020B0502040204020203"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1173" y="399292"/>
            <a:ext cx="1114525" cy="1056899"/>
          </a:xfrm>
          <a:prstGeom prst="rect">
            <a:avLst/>
          </a:prstGeom>
        </p:spPr>
      </p:pic>
    </p:spTree>
    <p:extLst>
      <p:ext uri="{BB962C8B-B14F-4D97-AF65-F5344CB8AC3E}">
        <p14:creationId xmlns:p14="http://schemas.microsoft.com/office/powerpoint/2010/main" val="2823220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Introductory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8997"/>
            <a:ext cx="238180" cy="238180"/>
          </a:xfrm>
          <a:prstGeom prst="rect">
            <a:avLst/>
          </a:prstGeom>
        </p:spPr>
      </p:pic>
    </p:spTree>
    <p:extLst>
      <p:ext uri="{BB962C8B-B14F-4D97-AF65-F5344CB8AC3E}">
        <p14:creationId xmlns:p14="http://schemas.microsoft.com/office/powerpoint/2010/main" val="1662843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ggregated Qt Data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000" b="1" i="0" spc="110" baseline="0">
                <a:solidFill>
                  <a:srgbClr val="292927"/>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solidFill>
                  <a:schemeClr val="tx2"/>
                </a:solidFill>
              </a:rPr>
              <a:t>QUARTERLY</a:t>
            </a:r>
            <a:br>
              <a:rPr lang="en-US" dirty="0">
                <a:solidFill>
                  <a:schemeClr val="tx2"/>
                </a:solidFill>
              </a:rPr>
            </a:br>
            <a:r>
              <a:rPr lang="en-US" dirty="0">
                <a:solidFill>
                  <a:schemeClr val="tx2"/>
                </a:solidFill>
              </a:rPr>
              <a:t>RESULTS</a:t>
            </a:r>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488997"/>
            <a:ext cx="238180" cy="238180"/>
          </a:xfrm>
          <a:prstGeom prst="rect">
            <a:avLst/>
          </a:prstGeom>
        </p:spPr>
      </p:pic>
      <p:sp>
        <p:nvSpPr>
          <p:cNvPr id="10" name="Title 1"/>
          <p:cNvSpPr txBox="1">
            <a:spLocks/>
          </p:cNvSpPr>
          <p:nvPr userDrawn="1"/>
        </p:nvSpPr>
        <p:spPr>
          <a:xfrm>
            <a:off x="279982" y="835462"/>
            <a:ext cx="2073091" cy="310290"/>
          </a:xfrm>
          <a:prstGeom prst="rect">
            <a:avLst/>
          </a:prstGeom>
        </p:spPr>
        <p:txBody>
          <a:bodyPr vert="horz" wrap="none" lIns="91440" tIns="45720" rIns="91440" bIns="45720" rtlCol="0" anchor="t">
            <a:noAutofit/>
          </a:bodyPr>
          <a:lstStyle>
            <a:lvl1pPr algn="l" defTabSz="457200" rtl="0" eaLnBrk="1" latinLnBrk="0" hangingPunct="1">
              <a:spcBef>
                <a:spcPct val="0"/>
              </a:spcBef>
              <a:buNone/>
              <a:defRPr sz="4400" kern="1200">
                <a:solidFill>
                  <a:schemeClr val="tx1"/>
                </a:solidFill>
                <a:latin typeface="BentonSans"/>
                <a:ea typeface="+mj-ea"/>
                <a:cs typeface="BentonSans"/>
              </a:defRPr>
            </a:lvl1pPr>
          </a:lstStyle>
          <a:p>
            <a:endParaRPr lang="en-US" sz="4400" dirty="0">
              <a:solidFill>
                <a:schemeClr val="tx2"/>
              </a:solidFill>
              <a:latin typeface="Segoe UI" panose="020B0502040204020203" pitchFamily="34" charset="0"/>
              <a:cs typeface="Segoe UI" panose="020B0502040204020203" pitchFamily="34" charset="0"/>
            </a:endParaRPr>
          </a:p>
        </p:txBody>
      </p:sp>
      <p:cxnSp>
        <p:nvCxnSpPr>
          <p:cNvPr id="17" name="Straight Connector 16"/>
          <p:cNvCxnSpPr/>
          <p:nvPr userDrawn="1"/>
        </p:nvCxnSpPr>
        <p:spPr>
          <a:xfrm>
            <a:off x="2442282" y="838932"/>
            <a:ext cx="2071564" cy="0"/>
          </a:xfrm>
          <a:prstGeom prst="line">
            <a:avLst/>
          </a:prstGeom>
          <a:ln w="127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userDrawn="1"/>
        </p:nvSpPr>
        <p:spPr>
          <a:xfrm>
            <a:off x="4613286" y="882349"/>
            <a:ext cx="2071564" cy="140423"/>
          </a:xfrm>
          <a:prstGeom prst="rect">
            <a:avLst/>
          </a:prstGeom>
          <a:noFill/>
        </p:spPr>
        <p:txBody>
          <a:bodyPr wrap="square" lIns="0" tIns="0" rIns="0" bIns="0" rtlCol="0">
            <a:spAutoFit/>
          </a:bodyPr>
          <a:lstStyle/>
          <a:p>
            <a:pPr>
              <a:lnSpc>
                <a:spcPct val="110000"/>
              </a:lnSpc>
            </a:pPr>
            <a:r>
              <a:rPr lang="en-GB" sz="900" dirty="0">
                <a:solidFill>
                  <a:schemeClr val="accent5">
                    <a:lumMod val="50000"/>
                  </a:schemeClr>
                </a:solidFill>
                <a:latin typeface="Segoe UI" panose="020B0502040204020203" pitchFamily="34" charset="0"/>
                <a:ea typeface="Noto Sans" panose="020B0502040504020204" pitchFamily="34" charset="0"/>
                <a:cs typeface="Segoe UI" panose="020B0502040204020203" pitchFamily="34" charset="0"/>
              </a:rPr>
              <a:t>SATISFACTIONS</a:t>
            </a:r>
            <a:endParaRPr lang="en-US" sz="900" dirty="0">
              <a:solidFill>
                <a:schemeClr val="accent5">
                  <a:lumMod val="50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19" name="Straight Connector 18"/>
          <p:cNvCxnSpPr/>
          <p:nvPr userDrawn="1"/>
        </p:nvCxnSpPr>
        <p:spPr>
          <a:xfrm>
            <a:off x="4613286" y="838932"/>
            <a:ext cx="2071564" cy="0"/>
          </a:xfrm>
          <a:prstGeom prst="line">
            <a:avLst/>
          </a:prstGeom>
          <a:ln w="12700" cmpd="sng">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nvSpPr>
        <p:spPr>
          <a:xfrm>
            <a:off x="6760835" y="882349"/>
            <a:ext cx="2071564" cy="140423"/>
          </a:xfrm>
          <a:prstGeom prst="rect">
            <a:avLst/>
          </a:prstGeom>
          <a:noFill/>
        </p:spPr>
        <p:txBody>
          <a:bodyPr wrap="square" lIns="0" tIns="0" rIns="0" bIns="0" rtlCol="0">
            <a:spAutoFit/>
          </a:bodyPr>
          <a:lstStyle/>
          <a:p>
            <a:pPr>
              <a:lnSpc>
                <a:spcPct val="110000"/>
              </a:lnSpc>
            </a:pPr>
            <a:r>
              <a:rPr lang="en-GB" sz="900" dirty="0">
                <a:solidFill>
                  <a:schemeClr val="accent4"/>
                </a:solidFill>
                <a:latin typeface="Segoe UI" panose="020B0502040204020203" pitchFamily="34" charset="0"/>
                <a:ea typeface="Noto Sans" panose="020B0502040504020204" pitchFamily="34" charset="0"/>
                <a:cs typeface="Segoe UI" panose="020B0502040204020203" pitchFamily="34" charset="0"/>
              </a:rPr>
              <a:t>REGIONAL SHARE </a:t>
            </a:r>
            <a:r>
              <a:rPr lang="en-GB" sz="800" dirty="0">
                <a:solidFill>
                  <a:schemeClr val="accent4"/>
                </a:solidFill>
                <a:latin typeface="Segoe UI" panose="020B0502040204020203" pitchFamily="34" charset="0"/>
                <a:ea typeface="Noto Sans" panose="020B0502040504020204" pitchFamily="34" charset="0"/>
                <a:cs typeface="Segoe UI" panose="020B0502040204020203" pitchFamily="34" charset="0"/>
              </a:rPr>
              <a:t>(excluding E&amp;W)</a:t>
            </a:r>
            <a:endParaRPr lang="en-US" sz="900" dirty="0">
              <a:solidFill>
                <a:schemeClr val="accent4"/>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1" name="Straight Connector 20"/>
          <p:cNvCxnSpPr/>
          <p:nvPr userDrawn="1"/>
        </p:nvCxnSpPr>
        <p:spPr>
          <a:xfrm>
            <a:off x="6760835" y="838932"/>
            <a:ext cx="2071564" cy="0"/>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nvSpPr>
        <p:spPr>
          <a:xfrm>
            <a:off x="4625985" y="2843475"/>
            <a:ext cx="2071564" cy="140423"/>
          </a:xfrm>
          <a:prstGeom prst="rect">
            <a:avLst/>
          </a:prstGeom>
          <a:noFill/>
        </p:spPr>
        <p:txBody>
          <a:bodyPr wrap="square" lIns="0" tIns="0" rIns="0" bIns="0" rtlCol="0">
            <a:spAutoFit/>
          </a:bodyPr>
          <a:lstStyle/>
          <a:p>
            <a:pPr>
              <a:lnSpc>
                <a:spcPct val="110000"/>
              </a:lnSpc>
            </a:pPr>
            <a:r>
              <a:rPr lang="en-GB"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JUDGMENT VALUE </a:t>
            </a:r>
            <a:r>
              <a:rPr lang="en-GB" sz="8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 SHARE)</a:t>
            </a:r>
            <a:endParaRPr lang="en-US"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3" name="Straight Connector 22"/>
          <p:cNvCxnSpPr/>
          <p:nvPr userDrawn="1"/>
        </p:nvCxnSpPr>
        <p:spPr>
          <a:xfrm>
            <a:off x="4625985" y="2800058"/>
            <a:ext cx="2071564" cy="0"/>
          </a:xfrm>
          <a:prstGeom prst="line">
            <a:avLst/>
          </a:prstGeom>
          <a:ln w="127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2453747" y="2842168"/>
            <a:ext cx="2071564" cy="277192"/>
          </a:xfrm>
          <a:prstGeom prst="rect">
            <a:avLst/>
          </a:prstGeom>
          <a:noFill/>
        </p:spPr>
        <p:txBody>
          <a:bodyPr wrap="square" lIns="0" tIns="0" rIns="0" bIns="0" rtlCol="0">
            <a:spAutoFit/>
          </a:bodyPr>
          <a:lstStyle/>
          <a:p>
            <a:pPr>
              <a:lnSpc>
                <a:spcPct val="110000"/>
              </a:lnSpc>
            </a:pPr>
            <a:r>
              <a:rPr lang="en-GB" sz="9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rPr>
              <a:t>MONTH BREAKDOWN </a:t>
            </a:r>
            <a:r>
              <a:rPr lang="en-GB" sz="8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rPr>
              <a:t>(% SHARE OF RECORDS)</a:t>
            </a:r>
            <a:endParaRPr lang="en-US" sz="900" dirty="0">
              <a:solidFill>
                <a:schemeClr val="accent6">
                  <a:lumMod val="50000"/>
                </a:schemeClr>
              </a:solidFill>
              <a:latin typeface="Segoe UI" panose="020B0502040204020203" pitchFamily="34" charset="0"/>
              <a:ea typeface="Noto Sans" panose="020B0502040504020204" pitchFamily="34" charset="0"/>
              <a:cs typeface="Segoe UI" panose="020B0502040204020203" pitchFamily="34" charset="0"/>
            </a:endParaRPr>
          </a:p>
        </p:txBody>
      </p:sp>
      <p:cxnSp>
        <p:nvCxnSpPr>
          <p:cNvPr id="26" name="Straight Connector 25"/>
          <p:cNvCxnSpPr/>
          <p:nvPr userDrawn="1"/>
        </p:nvCxnSpPr>
        <p:spPr>
          <a:xfrm>
            <a:off x="2453747" y="2798751"/>
            <a:ext cx="2071564" cy="0"/>
          </a:xfrm>
          <a:prstGeom prst="line">
            <a:avLst/>
          </a:prstGeom>
          <a:ln w="12700" cmpd="sng">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2053EE58-9AC7-D149-B0AE-53AB71E6561D}"/>
              </a:ext>
            </a:extLst>
          </p:cNvPr>
          <p:cNvSpPr txBox="1"/>
          <p:nvPr userDrawn="1"/>
        </p:nvSpPr>
        <p:spPr>
          <a:xfrm>
            <a:off x="2441046" y="882349"/>
            <a:ext cx="2071564" cy="140423"/>
          </a:xfrm>
          <a:prstGeom prst="rect">
            <a:avLst/>
          </a:prstGeom>
          <a:noFill/>
        </p:spPr>
        <p:txBody>
          <a:bodyPr wrap="square" lIns="0" tIns="0" rIns="0" bIns="0" rtlCol="0">
            <a:spAutoFit/>
          </a:bodyPr>
          <a:lstStyle/>
          <a:p>
            <a:pPr>
              <a:lnSpc>
                <a:spcPct val="110000"/>
              </a:lnSpc>
            </a:pPr>
            <a:r>
              <a:rPr lang="en-GB"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rPr>
              <a:t>DEFENDANT TYPE</a:t>
            </a:r>
            <a:endParaRPr lang="en-US" sz="900" dirty="0">
              <a:solidFill>
                <a:schemeClr val="accent2">
                  <a:lumMod val="75000"/>
                </a:schemeClr>
              </a:solidFill>
              <a:latin typeface="Segoe UI" panose="020B0502040204020203" pitchFamily="34" charset="0"/>
              <a:ea typeface="Noto Sans" panose="020B0502040504020204" pitchFamily="34" charset="0"/>
              <a:cs typeface="Segoe UI" panose="020B0502040204020203" pitchFamily="34" charset="0"/>
            </a:endParaRPr>
          </a:p>
        </p:txBody>
      </p:sp>
    </p:spTree>
    <p:extLst>
      <p:ext uri="{BB962C8B-B14F-4D97-AF65-F5344CB8AC3E}">
        <p14:creationId xmlns:p14="http://schemas.microsoft.com/office/powerpoint/2010/main" val="13864048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mmentary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1">
                    <a:lumMod val="85000"/>
                  </a:schemeClr>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1">
                    <a:lumMod val="85000"/>
                  </a:schemeClr>
                </a:solidFill>
                <a:latin typeface="Segoe UI" panose="020B0502040204020203" pitchFamily="34" charset="0"/>
                <a:cs typeface="Segoe UI" panose="020B0502040204020203" pitchFamily="34" charset="0"/>
              </a:rPr>
              <a:t>REGISTRY TRUST QUARTERLY STATISTICS</a:t>
            </a:r>
            <a:endParaRPr lang="en-US" sz="600" dirty="0">
              <a:solidFill>
                <a:schemeClr val="bg1">
                  <a:lumMod val="85000"/>
                </a:schemeClr>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2665591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gland and Wales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ENGLAND AND WALES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900801" y="904885"/>
            <a:ext cx="3047619" cy="3822222"/>
          </a:xfrm>
          <a:prstGeom prst="rect">
            <a:avLst/>
          </a:prstGeom>
        </p:spPr>
      </p:pic>
    </p:spTree>
    <p:extLst>
      <p:ext uri="{BB962C8B-B14F-4D97-AF65-F5344CB8AC3E}">
        <p14:creationId xmlns:p14="http://schemas.microsoft.com/office/powerpoint/2010/main" val="395780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ngland and Wales Content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15561"/>
            <a:ext cx="218242" cy="218242"/>
          </a:xfrm>
          <a:prstGeom prst="rect">
            <a:avLst/>
          </a:prstGeom>
        </p:spPr>
      </p:pic>
    </p:spTree>
    <p:extLst>
      <p:ext uri="{BB962C8B-B14F-4D97-AF65-F5344CB8AC3E}">
        <p14:creationId xmlns:p14="http://schemas.microsoft.com/office/powerpoint/2010/main" val="10082561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gland and Wales Commentary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accent1">
                    <a:lumMod val="20000"/>
                    <a:lumOff val="80000"/>
                  </a:schemeClr>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3784675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cotland Title Divider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SCOTLAND</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rotWithShape="1">
          <a:blip r:embed="rId3">
            <a:lum bright="70000" contrast="-70000"/>
            <a:extLst>
              <a:ext uri="{28A0092B-C50C-407E-A947-70E740481C1C}">
                <a14:useLocalDpi xmlns:a14="http://schemas.microsoft.com/office/drawing/2010/main" val="0"/>
              </a:ext>
            </a:extLst>
          </a:blip>
          <a:srcRect t="385"/>
          <a:stretch/>
        </p:blipFill>
        <p:spPr>
          <a:xfrm>
            <a:off x="5023036" y="488950"/>
            <a:ext cx="3181164" cy="4315145"/>
          </a:xfrm>
          <a:prstGeom prst="rect">
            <a:avLst/>
          </a:prstGeom>
        </p:spPr>
      </p:pic>
    </p:spTree>
    <p:extLst>
      <p:ext uri="{BB962C8B-B14F-4D97-AF65-F5344CB8AC3E}">
        <p14:creationId xmlns:p14="http://schemas.microsoft.com/office/powerpoint/2010/main" val="1830168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cotland Conten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6">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6">
                    <a:lumMod val="50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34076399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cotland Commentary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1405731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orthern Ireland Title Divider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NORTHERN IRELAND</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882088" y="1439230"/>
            <a:ext cx="2977432" cy="2397932"/>
          </a:xfrm>
          <a:prstGeom prst="rect">
            <a:avLst/>
          </a:prstGeom>
        </p:spPr>
      </p:pic>
    </p:spTree>
    <p:extLst>
      <p:ext uri="{BB962C8B-B14F-4D97-AF65-F5344CB8AC3E}">
        <p14:creationId xmlns:p14="http://schemas.microsoft.com/office/powerpoint/2010/main" val="24847449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orthern Ireland Content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4">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solidFill>
                  <a:schemeClr val="tx2"/>
                </a:solidFill>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4">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2805471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Norther Ireland Commentary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23488866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Title Divider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REPUBLIC OF IRELAND</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6333524" y="923008"/>
            <a:ext cx="2416603" cy="3547307"/>
          </a:xfrm>
          <a:prstGeom prst="rect">
            <a:avLst/>
          </a:prstGeom>
        </p:spPr>
      </p:pic>
    </p:spTree>
    <p:extLst>
      <p:ext uri="{BB962C8B-B14F-4D97-AF65-F5344CB8AC3E}">
        <p14:creationId xmlns:p14="http://schemas.microsoft.com/office/powerpoint/2010/main" val="21578543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2">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2">
                    <a:lumMod val="50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9981" y="530390"/>
            <a:ext cx="218242" cy="218242"/>
          </a:xfrm>
          <a:prstGeom prst="rect">
            <a:avLst/>
          </a:prstGeom>
        </p:spPr>
      </p:pic>
    </p:spTree>
    <p:extLst>
      <p:ext uri="{BB962C8B-B14F-4D97-AF65-F5344CB8AC3E}">
        <p14:creationId xmlns:p14="http://schemas.microsoft.com/office/powerpoint/2010/main" val="1055963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public of Ireland Commentary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1725825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Jersey Title Divi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3326819"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JERSEY</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a:blip r:embed="rId3">
            <a:lum bright="70000" contrast="-70000"/>
            <a:extLst>
              <a:ext uri="{28A0092B-C50C-407E-A947-70E740481C1C}">
                <a14:useLocalDpi xmlns:a14="http://schemas.microsoft.com/office/drawing/2010/main" val="0"/>
              </a:ext>
            </a:extLst>
          </a:blip>
          <a:stretch>
            <a:fillRect/>
          </a:stretch>
        </p:blipFill>
        <p:spPr>
          <a:xfrm>
            <a:off x="5591055" y="1749265"/>
            <a:ext cx="2917518" cy="1777862"/>
          </a:xfrm>
          <a:prstGeom prst="rect">
            <a:avLst/>
          </a:prstGeom>
        </p:spPr>
      </p:pic>
    </p:spTree>
    <p:extLst>
      <p:ext uri="{BB962C8B-B14F-4D97-AF65-F5344CB8AC3E}">
        <p14:creationId xmlns:p14="http://schemas.microsoft.com/office/powerpoint/2010/main" val="41617682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Jersey Content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tx2">
                    <a:lumMod val="90000"/>
                    <a:lumOff val="10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tx2">
                    <a:lumMod val="90000"/>
                    <a:lumOff val="10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5569996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Jersey Commentary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33896758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Ise of Man Title Divider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ISLE OF MAN</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a:blip r:embed="rId3">
            <a:biLevel thresh="50000"/>
            <a:extLst>
              <a:ext uri="{28A0092B-C50C-407E-A947-70E740481C1C}">
                <a14:useLocalDpi xmlns:a14="http://schemas.microsoft.com/office/drawing/2010/main" val="0"/>
              </a:ext>
            </a:extLst>
          </a:blip>
          <a:stretch>
            <a:fillRect/>
          </a:stretch>
        </p:blipFill>
        <p:spPr>
          <a:xfrm>
            <a:off x="5807677" y="1268537"/>
            <a:ext cx="2331632" cy="2856249"/>
          </a:xfrm>
          <a:prstGeom prst="rect">
            <a:avLst/>
          </a:prstGeom>
        </p:spPr>
      </p:pic>
    </p:spTree>
    <p:extLst>
      <p:ext uri="{BB962C8B-B14F-4D97-AF65-F5344CB8AC3E}">
        <p14:creationId xmlns:p14="http://schemas.microsoft.com/office/powerpoint/2010/main" val="13792841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sle of Man Content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5">
                    <a:lumMod val="7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Segoe UI" panose="020B0502040204020203" pitchFamily="34" charset="0"/>
                <a:ea typeface="Segoe UI" panose="020B0502040204020203" pitchFamily="34" charset="0"/>
                <a:cs typeface="Segoe UI" panose="020B0502040204020203"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latin typeface="Segoe UI" panose="020B0502040204020203" pitchFamily="34" charset="0"/>
                <a:cs typeface="Segoe UI" panose="020B0502040204020203" pitchFamily="34" charset="0"/>
              </a:rPr>
              <a:t>REGISTRY TRUST QUARTERLY STATISTICS</a:t>
            </a:r>
            <a:endParaRPr lang="en-US" sz="600" dirty="0">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5">
                    <a:lumMod val="75000"/>
                  </a:schemeClr>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8126" y="480069"/>
            <a:ext cx="247108" cy="247108"/>
          </a:xfrm>
          <a:prstGeom prst="rect">
            <a:avLst/>
          </a:prstGeom>
        </p:spPr>
      </p:pic>
    </p:spTree>
    <p:extLst>
      <p:ext uri="{BB962C8B-B14F-4D97-AF65-F5344CB8AC3E}">
        <p14:creationId xmlns:p14="http://schemas.microsoft.com/office/powerpoint/2010/main" val="18035594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Isle of Man Commentary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Segoe UI" panose="020B0502040204020203" pitchFamily="34" charset="0"/>
                <a:cs typeface="Segoe UI" panose="020B0502040204020203" pitchFamily="34" charset="0"/>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latin typeface="Segoe UI" panose="020B0502040204020203" pitchFamily="34" charset="0"/>
                <a:cs typeface="Segoe UI" panose="020B0502040204020203" pitchFamily="34" charset="0"/>
              </a:rPr>
              <a:t>REGISTRY TRUST QUARTERLY STATISTICS</a:t>
            </a:r>
            <a:endParaRPr lang="en-US" sz="600" dirty="0">
              <a:solidFill>
                <a:schemeClr val="bg2"/>
              </a:solidFill>
              <a:latin typeface="Segoe UI" panose="020B0502040204020203" pitchFamily="34" charset="0"/>
              <a:cs typeface="Segoe UI" panose="020B0502040204020203" pitchFamily="34" charset="0"/>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1404832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sle of Man Commentary - Green">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18825218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sle of Man Content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8126" y="480069"/>
            <a:ext cx="247108" cy="247108"/>
          </a:xfrm>
          <a:prstGeom prst="rect">
            <a:avLst/>
          </a:prstGeom>
        </p:spPr>
      </p:pic>
    </p:spTree>
    <p:extLst>
      <p:ext uri="{BB962C8B-B14F-4D97-AF65-F5344CB8AC3E}">
        <p14:creationId xmlns:p14="http://schemas.microsoft.com/office/powerpoint/2010/main" val="17836194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Jersey Content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tx2">
                    <a:lumMod val="90000"/>
                    <a:lumOff val="1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tx2">
                    <a:lumMod val="90000"/>
                    <a:lumOff val="10000"/>
                  </a:schemeClr>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35085817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public of Ireland Commentary - Grey">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42822845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epublic of Ireland Content -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2">
                    <a:lumMod val="5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2">
                    <a:lumMod val="50000"/>
                  </a:schemeClr>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9981" y="530390"/>
            <a:ext cx="218242" cy="218242"/>
          </a:xfrm>
          <a:prstGeom prst="rect">
            <a:avLst/>
          </a:prstGeom>
        </p:spPr>
      </p:pic>
    </p:spTree>
    <p:extLst>
      <p:ext uri="{BB962C8B-B14F-4D97-AF65-F5344CB8AC3E}">
        <p14:creationId xmlns:p14="http://schemas.microsoft.com/office/powerpoint/2010/main" val="11953551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orther Ireland Commentary - Purple">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855579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orthern Ireland Content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38950709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cotland Commentary -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bg2"/>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33314231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cotland Conten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accent6">
                    <a:lumMod val="50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3" name="Content Placeholder 2"/>
          <p:cNvSpPr>
            <a:spLocks noGrp="1"/>
          </p:cNvSpPr>
          <p:nvPr>
            <p:ph idx="1" hasCustomPrompt="1"/>
          </p:nvPr>
        </p:nvSpPr>
        <p:spPr>
          <a:xfrm>
            <a:off x="299672" y="2342878"/>
            <a:ext cx="2053401" cy="2461004"/>
          </a:xfrm>
        </p:spPr>
        <p:txBody>
          <a:bodyPr wrap="square"/>
          <a:lstStyle>
            <a:lvl1pPr marL="0" indent="0">
              <a:lnSpc>
                <a:spcPct val="120000"/>
              </a:lnSpc>
              <a:buFontTx/>
              <a:buNone/>
              <a:defRPr sz="900">
                <a:latin typeface="Noto Sans" panose="020B0502040504020204" pitchFamily="34" charset="0"/>
                <a:ea typeface="Noto Sans" panose="020B0502040504020204" pitchFamily="34" charset="0"/>
                <a:cs typeface="Noto Sans" panose="020B0502040504020204" pitchFamily="34" charset="0"/>
              </a:defRPr>
            </a:lvl1pPr>
            <a:lvl2pPr marL="457189" indent="0">
              <a:lnSpc>
                <a:spcPct val="120000"/>
              </a:lnSpc>
              <a:buFontTx/>
              <a:buNone/>
              <a:defRPr sz="900"/>
            </a:lvl2pPr>
            <a:lvl3pPr marL="914378" indent="0">
              <a:lnSpc>
                <a:spcPct val="120000"/>
              </a:lnSpc>
              <a:buFontTx/>
              <a:buNone/>
              <a:defRPr sz="900"/>
            </a:lvl3pPr>
            <a:lvl4pPr marL="1371566" indent="0">
              <a:lnSpc>
                <a:spcPct val="120000"/>
              </a:lnSpc>
              <a:buFontTx/>
              <a:buNone/>
              <a:defRPr sz="900"/>
            </a:lvl4pPr>
            <a:lvl5pPr marL="1828754" indent="0">
              <a:lnSpc>
                <a:spcPct val="120000"/>
              </a:lnSpc>
              <a:buFontTx/>
              <a:buNone/>
              <a:defRPr sz="900"/>
            </a:lvl5pPr>
          </a:lstStyle>
          <a:p>
            <a:pPr lvl="0"/>
            <a:r>
              <a:rPr lang="en-GB" dirty="0"/>
              <a:t>Question and base goes here</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tx1"/>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t>REGISTRY TRUST QUARTERLY STATISTICS</a:t>
            </a:r>
            <a:endParaRPr lang="en-US" sz="600" dirty="0"/>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chemeClr val="accent6">
                    <a:lumMod val="50000"/>
                  </a:schemeClr>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9981" y="508935"/>
            <a:ext cx="218242" cy="218242"/>
          </a:xfrm>
          <a:prstGeom prst="rect">
            <a:avLst/>
          </a:prstGeom>
        </p:spPr>
      </p:pic>
    </p:spTree>
    <p:extLst>
      <p:ext uri="{BB962C8B-B14F-4D97-AF65-F5344CB8AC3E}">
        <p14:creationId xmlns:p14="http://schemas.microsoft.com/office/powerpoint/2010/main" val="34422880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cotland Title Divider -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2098931"/>
            <a:ext cx="6877691" cy="539266"/>
          </a:xfrm>
        </p:spPr>
        <p:txBody>
          <a:bodyPr wrap="square" lIns="0" tIns="0" rIns="0" bIns="0"/>
          <a:lstStyle>
            <a:lvl1pPr>
              <a:lnSpc>
                <a:spcPct val="90000"/>
              </a:lnSpc>
              <a:defRPr sz="4000" b="1" i="0" spc="11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SCOTLAND</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rgbClr val="FFFFFF"/>
                </a:solidFill>
                <a:latin typeface="Montserrat Bold"/>
                <a:cs typeface="Montserrat Bold"/>
              </a:defRPr>
            </a:lvl1pPr>
          </a:lstStyle>
          <a:p>
            <a:fld id="{81589905-F1C1-2746-B9FD-0D5C4798BB18}" type="slidenum">
              <a:rPr lang="en-US" smtClean="0"/>
              <a:pPr/>
              <a:t>‹#›</a:t>
            </a:fld>
            <a:endParaRPr lang="en-US" dirty="0"/>
          </a:p>
        </p:txBody>
      </p:sp>
      <p:cxnSp>
        <p:nvCxnSpPr>
          <p:cNvPr id="11" name="Straight Connector 10"/>
          <p:cNvCxnSpPr/>
          <p:nvPr userDrawn="1"/>
        </p:nvCxnSpPr>
        <p:spPr>
          <a:xfrm>
            <a:off x="279982" y="286822"/>
            <a:ext cx="8579539"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1" y="2696661"/>
            <a:ext cx="6858581" cy="946150"/>
          </a:xfrm>
        </p:spPr>
        <p:txBody>
          <a:bodyPr wrap="square"/>
          <a:lstStyle>
            <a:lvl1pPr marL="0" indent="0">
              <a:buFontTx/>
              <a:buNone/>
              <a:defRPr sz="2000" i="0" u="sng">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rgbClr val="FFFFFF"/>
                </a:solidFill>
                <a:latin typeface="BentonSans Light"/>
                <a:cs typeface="BentonSans Light"/>
              </a:defRPr>
            </a:lvl2pPr>
            <a:lvl3pPr marL="914378" indent="0">
              <a:buFontTx/>
              <a:buNone/>
              <a:defRPr i="0" u="sng">
                <a:solidFill>
                  <a:srgbClr val="FFFFFF"/>
                </a:solidFill>
                <a:latin typeface="BentonSans Light"/>
                <a:cs typeface="BentonSans Light"/>
              </a:defRPr>
            </a:lvl3pPr>
            <a:lvl4pPr marL="1371566" indent="0">
              <a:buFontTx/>
              <a:buNone/>
              <a:defRPr i="0" u="sng">
                <a:solidFill>
                  <a:srgbClr val="FFFFFF"/>
                </a:solidFill>
                <a:latin typeface="BentonSans Light"/>
                <a:cs typeface="BentonSans Light"/>
              </a:defRPr>
            </a:lvl4pPr>
            <a:lvl5pPr marL="1828754" indent="0">
              <a:buFontTx/>
              <a:buNone/>
              <a:defRPr i="0" u="sng">
                <a:solidFill>
                  <a:srgbClr val="FFFFFF"/>
                </a:solidFill>
                <a:latin typeface="BentonSans Light"/>
                <a:cs typeface="BentonSans Light"/>
              </a:defRPr>
            </a:lvl5pPr>
          </a:lstStyle>
          <a:p>
            <a:pPr lvl="0"/>
            <a:r>
              <a:rPr lang="en-GB" dirty="0"/>
              <a:t>Subtitle goes here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1680349"/>
            <a:ext cx="309929" cy="309929"/>
          </a:xfrm>
          <a:prstGeom prst="rect">
            <a:avLst/>
          </a:prstGeom>
        </p:spPr>
      </p:pic>
      <p:pic>
        <p:nvPicPr>
          <p:cNvPr id="3" name="Picture 2"/>
          <p:cNvPicPr>
            <a:picLocks noChangeAspect="1"/>
          </p:cNvPicPr>
          <p:nvPr userDrawn="1"/>
        </p:nvPicPr>
        <p:blipFill rotWithShape="1">
          <a:blip r:embed="rId3">
            <a:lum bright="70000" contrast="-70000"/>
            <a:extLst>
              <a:ext uri="{28A0092B-C50C-407E-A947-70E740481C1C}">
                <a14:useLocalDpi xmlns:a14="http://schemas.microsoft.com/office/drawing/2010/main" val="0"/>
              </a:ext>
            </a:extLst>
          </a:blip>
          <a:srcRect t="385"/>
          <a:stretch/>
        </p:blipFill>
        <p:spPr>
          <a:xfrm>
            <a:off x="5023036" y="488950"/>
            <a:ext cx="3181164" cy="4315145"/>
          </a:xfrm>
          <a:prstGeom prst="rect">
            <a:avLst/>
          </a:prstGeom>
        </p:spPr>
      </p:pic>
    </p:spTree>
    <p:extLst>
      <p:ext uri="{BB962C8B-B14F-4D97-AF65-F5344CB8AC3E}">
        <p14:creationId xmlns:p14="http://schemas.microsoft.com/office/powerpoint/2010/main" val="26449324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ngland and Wales Commentary - Orang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982" y="835463"/>
            <a:ext cx="2073091" cy="889396"/>
          </a:xfrm>
        </p:spPr>
        <p:txBody>
          <a:bodyPr wrap="square" lIns="0" tIns="0" rIns="0" bIns="0"/>
          <a:lstStyle>
            <a:lvl1pPr>
              <a:lnSpc>
                <a:spcPct val="90000"/>
              </a:lnSpc>
              <a:defRPr sz="2200" b="1" i="0" spc="110" baseline="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en-GB" dirty="0"/>
              <a:t>TITLE GOES HERE ALL CAPS</a:t>
            </a:r>
            <a:endParaRPr lang="en-US" dirty="0"/>
          </a:p>
        </p:txBody>
      </p:sp>
      <p:sp>
        <p:nvSpPr>
          <p:cNvPr id="6" name="Slide Number Placeholder 5"/>
          <p:cNvSpPr>
            <a:spLocks noGrp="1"/>
          </p:cNvSpPr>
          <p:nvPr>
            <p:ph type="sldNum" sz="quarter" idx="12"/>
          </p:nvPr>
        </p:nvSpPr>
        <p:spPr>
          <a:xfrm>
            <a:off x="299671" y="10814"/>
            <a:ext cx="2133600" cy="273844"/>
          </a:xfrm>
        </p:spPr>
        <p:txBody>
          <a:bodyPr wrap="none" lIns="0" tIns="0" rIns="0" bIns="0"/>
          <a:lstStyle>
            <a:lvl1pPr algn="l">
              <a:defRPr sz="600">
                <a:solidFill>
                  <a:schemeClr val="accent1">
                    <a:lumMod val="20000"/>
                    <a:lumOff val="80000"/>
                  </a:schemeClr>
                </a:solidFill>
                <a:latin typeface="Montserrat Bold"/>
                <a:cs typeface="Montserrat Bold"/>
              </a:defRPr>
            </a:lvl1pPr>
          </a:lstStyle>
          <a:p>
            <a:fld id="{81589905-F1C1-2746-B9FD-0D5C4798BB18}" type="slidenum">
              <a:rPr lang="en-US" smtClean="0"/>
              <a:pPr/>
              <a:t>‹#›</a:t>
            </a:fld>
            <a:endParaRPr lang="en-US" dirty="0"/>
          </a:p>
        </p:txBody>
      </p:sp>
      <p:cxnSp>
        <p:nvCxnSpPr>
          <p:cNvPr id="9" name="Straight Connector 8"/>
          <p:cNvCxnSpPr/>
          <p:nvPr userDrawn="1"/>
        </p:nvCxnSpPr>
        <p:spPr>
          <a:xfrm>
            <a:off x="299672" y="286822"/>
            <a:ext cx="2053401"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2453592" y="286822"/>
            <a:ext cx="6405929" cy="0"/>
          </a:xfrm>
          <a:prstGeom prst="line">
            <a:avLst/>
          </a:prstGeom>
          <a:ln w="12700" cmpd="sng">
            <a:solidFill>
              <a:schemeClr val="accent1">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userDrawn="1"/>
        </p:nvSpPr>
        <p:spPr>
          <a:xfrm>
            <a:off x="2463752" y="0"/>
            <a:ext cx="4099609" cy="286822"/>
          </a:xfrm>
          <a:prstGeom prst="rect">
            <a:avLst/>
          </a:prstGeom>
        </p:spPr>
        <p:txBody>
          <a:bodyPr vert="horz" wrap="square" lIns="0" tIns="0" rIns="0" bIns="0" rtlCol="0" anchor="ctr">
            <a:noAutofit/>
          </a:bodyPr>
          <a:lstStyle>
            <a:lvl1pPr algn="l" defTabSz="457200" rtl="0" eaLnBrk="1" latinLnBrk="0" hangingPunct="1">
              <a:lnSpc>
                <a:spcPct val="90000"/>
              </a:lnSpc>
              <a:spcBef>
                <a:spcPct val="0"/>
              </a:spcBef>
              <a:buNone/>
              <a:defRPr sz="2200" b="0" i="0" kern="1200">
                <a:solidFill>
                  <a:schemeClr val="tx1"/>
                </a:solidFill>
                <a:latin typeface="Montserrat-Bold"/>
                <a:ea typeface="+mj-ea"/>
                <a:cs typeface="Montserrat-Bold"/>
              </a:defRPr>
            </a:lvl1pPr>
          </a:lstStyle>
          <a:p>
            <a:r>
              <a:rPr lang="en-GB" sz="600" dirty="0">
                <a:solidFill>
                  <a:schemeClr val="bg2"/>
                </a:solidFill>
              </a:rPr>
              <a:t>REGISTRY TRUST QUARTERLY STATISTICS</a:t>
            </a:r>
            <a:endParaRPr lang="en-US" sz="600" dirty="0">
              <a:solidFill>
                <a:schemeClr val="bg2"/>
              </a:solidFill>
            </a:endParaRPr>
          </a:p>
        </p:txBody>
      </p:sp>
      <p:sp>
        <p:nvSpPr>
          <p:cNvPr id="16" name="Text Placeholder 15"/>
          <p:cNvSpPr>
            <a:spLocks noGrp="1"/>
          </p:cNvSpPr>
          <p:nvPr>
            <p:ph type="body" sz="quarter" idx="13" hasCustomPrompt="1"/>
          </p:nvPr>
        </p:nvSpPr>
        <p:spPr>
          <a:xfrm>
            <a:off x="299092" y="1830388"/>
            <a:ext cx="2053982" cy="404204"/>
          </a:xfrm>
        </p:spPr>
        <p:txBody>
          <a:bodyPr wrap="square"/>
          <a:lstStyle>
            <a:lvl1pPr marL="0" indent="0">
              <a:buFontTx/>
              <a:buNone/>
              <a:defRPr i="0" u="sng" baseline="0">
                <a:solidFill>
                  <a:srgbClr val="FFFFFF"/>
                </a:solidFill>
                <a:latin typeface="Noto Sans" panose="020B0502040504020204" pitchFamily="34" charset="0"/>
                <a:ea typeface="Noto Sans" panose="020B0502040504020204" pitchFamily="34" charset="0"/>
                <a:cs typeface="Noto Sans" panose="020B0502040504020204" pitchFamily="34" charset="0"/>
              </a:defRPr>
            </a:lvl1pPr>
            <a:lvl2pPr marL="457189" indent="0">
              <a:buFontTx/>
              <a:buNone/>
              <a:defRPr i="0" u="sng">
                <a:solidFill>
                  <a:schemeClr val="accent1"/>
                </a:solidFill>
                <a:latin typeface="BentonSans Light"/>
                <a:cs typeface="BentonSans Light"/>
              </a:defRPr>
            </a:lvl2pPr>
            <a:lvl3pPr marL="914378" indent="0">
              <a:buFontTx/>
              <a:buNone/>
              <a:defRPr i="0" u="sng">
                <a:solidFill>
                  <a:schemeClr val="accent1"/>
                </a:solidFill>
                <a:latin typeface="BentonSans Light"/>
                <a:cs typeface="BentonSans Light"/>
              </a:defRPr>
            </a:lvl3pPr>
            <a:lvl4pPr marL="1371566" indent="0">
              <a:buFontTx/>
              <a:buNone/>
              <a:defRPr i="0" u="sng">
                <a:solidFill>
                  <a:schemeClr val="accent1"/>
                </a:solidFill>
                <a:latin typeface="BentonSans Light"/>
                <a:cs typeface="BentonSans Light"/>
              </a:defRPr>
            </a:lvl4pPr>
            <a:lvl5pPr marL="1828754" indent="0">
              <a:buFontTx/>
              <a:buNone/>
              <a:defRPr i="0" u="sng">
                <a:solidFill>
                  <a:schemeClr val="accent1"/>
                </a:solidFill>
                <a:latin typeface="BentonSans Light"/>
                <a:cs typeface="BentonSans Light"/>
              </a:defRPr>
            </a:lvl5pPr>
          </a:lstStyle>
          <a:p>
            <a:pPr lvl="0"/>
            <a:r>
              <a:rPr lang="en-GB" dirty="0"/>
              <a:t>Subtitle or intro text goes here please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982" y="487993"/>
            <a:ext cx="241940" cy="241940"/>
          </a:xfrm>
          <a:prstGeom prst="rect">
            <a:avLst/>
          </a:prstGeom>
        </p:spPr>
      </p:pic>
    </p:spTree>
    <p:extLst>
      <p:ext uri="{BB962C8B-B14F-4D97-AF65-F5344CB8AC3E}">
        <p14:creationId xmlns:p14="http://schemas.microsoft.com/office/powerpoint/2010/main" val="2159718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4.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9981" y="205979"/>
            <a:ext cx="8229600" cy="857250"/>
          </a:xfrm>
          <a:prstGeom prst="rect">
            <a:avLst/>
          </a:prstGeom>
        </p:spPr>
        <p:txBody>
          <a:bodyPr vert="horz" wrap="none"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299671" y="1200151"/>
            <a:ext cx="2053401" cy="3394472"/>
          </a:xfrm>
          <a:prstGeom prst="rect">
            <a:avLst/>
          </a:prstGeom>
        </p:spPr>
        <p:txBody>
          <a:bodyPr vert="horz" wrap="none"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defRPr>
            </a:lvl1pPr>
          </a:lstStyle>
          <a:p>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defRPr>
            </a:lvl1pPr>
          </a:lstStyle>
          <a:p>
            <a:fld id="{81589905-F1C1-2746-B9FD-0D5C4798BB18}" type="slidenum">
              <a:rPr lang="en-US" smtClean="0"/>
              <a:pPr/>
              <a:t>‹#›</a:t>
            </a:fld>
            <a:endParaRPr lang="en-US" dirty="0"/>
          </a:p>
        </p:txBody>
      </p:sp>
    </p:spTree>
    <p:extLst>
      <p:ext uri="{BB962C8B-B14F-4D97-AF65-F5344CB8AC3E}">
        <p14:creationId xmlns:p14="http://schemas.microsoft.com/office/powerpoint/2010/main" val="3121724765"/>
      </p:ext>
    </p:extLst>
  </p:cSld>
  <p:clrMap bg1="lt1" tx1="dk1" bg2="lt2" tx2="dk2" accent1="accent1" accent2="accent2" accent3="accent3" accent4="accent4" accent5="accent5" accent6="accent6" hlink="hlink" folHlink="folHlink"/>
  <p:sldLayoutIdLst>
    <p:sldLayoutId id="2147483653" r:id="rId1"/>
    <p:sldLayoutId id="2147483652" r:id="rId2"/>
    <p:sldLayoutId id="2147483673" r:id="rId3"/>
    <p:sldLayoutId id="2147483660" r:id="rId4"/>
    <p:sldLayoutId id="2147483651" r:id="rId5"/>
    <p:sldLayoutId id="2147483650" r:id="rId6"/>
    <p:sldLayoutId id="2147483658" r:id="rId7"/>
    <p:sldLayoutId id="2147483666" r:id="rId8"/>
    <p:sldLayoutId id="2147483667" r:id="rId9"/>
    <p:sldLayoutId id="2147483668" r:id="rId10"/>
    <p:sldLayoutId id="2147483654" r:id="rId11"/>
    <p:sldLayoutId id="2147483655" r:id="rId12"/>
    <p:sldLayoutId id="2147483669" r:id="rId13"/>
    <p:sldLayoutId id="2147483662" r:id="rId14"/>
    <p:sldLayoutId id="2147483664" r:id="rId15"/>
    <p:sldLayoutId id="2147483665" r:id="rId16"/>
    <p:sldLayoutId id="2147483670" r:id="rId17"/>
    <p:sldLayoutId id="2147483671" r:id="rId18"/>
    <p:sldLayoutId id="2147483672" r:id="rId19"/>
    <p:sldLayoutId id="2147483656" r:id="rId20"/>
    <p:sldLayoutId id="2147483657" r:id="rId21"/>
    <p:sldLayoutId id="2147483659" r:id="rId22"/>
  </p:sldLayoutIdLst>
  <p:hf hdr="0" ftr="0" dt="0"/>
  <p:txStyles>
    <p:titleStyle>
      <a:lvl1pPr algn="l" defTabSz="457200" rtl="0" eaLnBrk="1" latinLnBrk="0" hangingPunct="1">
        <a:spcBef>
          <a:spcPct val="0"/>
        </a:spcBef>
        <a:buNone/>
        <a:defRPr sz="4400" kern="1200">
          <a:solidFill>
            <a:schemeClr val="tx1"/>
          </a:solidFill>
          <a:latin typeface="Segoe UI" panose="020B0502040204020203" pitchFamily="34" charset="0"/>
          <a:ea typeface="+mj-ea"/>
          <a:cs typeface="Segoe UI" panose="020B0502040204020203" pitchFamily="34" charset="0"/>
        </a:defRPr>
      </a:lvl1pPr>
    </p:titleStyle>
    <p:bodyStyle>
      <a:lvl1pPr marL="342900" indent="-342900" algn="l" defTabSz="457200"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2pPr>
      <a:lvl3pPr marL="1143000" indent="-228600" algn="l" defTabSz="457200"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3pPr>
      <a:lvl4pPr marL="1600200" indent="-228600" algn="l" defTabSz="457200"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4pPr>
      <a:lvl5pPr marL="2057400" indent="-228600" algn="l" defTabSz="457200"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9981" y="205979"/>
            <a:ext cx="8229600" cy="857250"/>
          </a:xfrm>
          <a:prstGeom prst="rect">
            <a:avLst/>
          </a:prstGeom>
        </p:spPr>
        <p:txBody>
          <a:bodyPr vert="horz" wrap="none"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299671" y="1200151"/>
            <a:ext cx="2053401" cy="3394472"/>
          </a:xfrm>
          <a:prstGeom prst="rect">
            <a:avLst/>
          </a:prstGeom>
        </p:spPr>
        <p:txBody>
          <a:bodyPr vert="horz" wrap="none"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1589905-F1C1-2746-B9FD-0D5C4798BB18}" type="slidenum">
              <a:rPr lang="en-US" smtClean="0"/>
              <a:pPr/>
              <a:t>‹#›</a:t>
            </a:fld>
            <a:endParaRPr lang="en-US"/>
          </a:p>
        </p:txBody>
      </p:sp>
    </p:spTree>
    <p:extLst>
      <p:ext uri="{BB962C8B-B14F-4D97-AF65-F5344CB8AC3E}">
        <p14:creationId xmlns:p14="http://schemas.microsoft.com/office/powerpoint/2010/main" val="3121724765"/>
      </p:ext>
    </p:extLst>
  </p:cSld>
  <p:clrMap bg1="lt1" tx1="dk1" bg2="lt2" tx2="dk2" accent1="accent1" accent2="accent2" accent3="accent3" accent4="accent4" accent5="accent5" accent6="accent6" hlink="hlink" folHlink="folHlink"/>
  <p:sldLayoutIdLst>
    <p:sldLayoutId id="2147483688" r:id="rId1"/>
    <p:sldLayoutId id="2147483687" r:id="rId2"/>
    <p:sldLayoutId id="2147483686" r:id="rId3"/>
    <p:sldLayoutId id="2147483685" r:id="rId4"/>
    <p:sldLayoutId id="2147483684" r:id="rId5"/>
    <p:sldLayoutId id="2147483683" r:id="rId6"/>
    <p:sldLayoutId id="2147483682" r:id="rId7"/>
    <p:sldLayoutId id="2147483681" r:id="rId8"/>
    <p:sldLayoutId id="2147483680" r:id="rId9"/>
    <p:sldLayoutId id="2147483679" r:id="rId10"/>
    <p:sldLayoutId id="2147483678" r:id="rId11"/>
    <p:sldLayoutId id="2147483724" r:id="rId12"/>
  </p:sldLayoutIdLst>
  <p:hf hdr="0" ftr="0" dt="0"/>
  <p:txStyles>
    <p:titleStyle>
      <a:lvl1pPr algn="l" defTabSz="457200" rtl="0" eaLnBrk="1" latinLnBrk="0" hangingPunct="1">
        <a:spcBef>
          <a:spcPct val="0"/>
        </a:spcBef>
        <a:buNone/>
        <a:defRPr sz="4400" kern="1200">
          <a:solidFill>
            <a:schemeClr val="tx1"/>
          </a:solidFill>
          <a:latin typeface="BentonSans"/>
          <a:ea typeface="+mj-ea"/>
          <a:cs typeface="BentonSans"/>
        </a:defRPr>
      </a:lvl1pPr>
    </p:titleStyle>
    <p:bodyStyle>
      <a:lvl1pPr marL="342900" indent="-342900" algn="l" defTabSz="457200" rtl="0" eaLnBrk="1" latinLnBrk="0" hangingPunct="1">
        <a:spcBef>
          <a:spcPct val="20000"/>
        </a:spcBef>
        <a:buFont typeface="Arial"/>
        <a:buChar char="•"/>
        <a:defRPr sz="1300" kern="1200">
          <a:solidFill>
            <a:schemeClr val="tx1"/>
          </a:solidFill>
          <a:latin typeface="BentonSans"/>
          <a:ea typeface="+mn-ea"/>
          <a:cs typeface="BentonSans"/>
        </a:defRPr>
      </a:lvl1pPr>
      <a:lvl2pPr marL="742950" indent="-285750" algn="l" defTabSz="457200" rtl="0" eaLnBrk="1" latinLnBrk="0" hangingPunct="1">
        <a:spcBef>
          <a:spcPct val="20000"/>
        </a:spcBef>
        <a:buFont typeface="Arial"/>
        <a:buChar char="–"/>
        <a:defRPr sz="1300" kern="1200">
          <a:solidFill>
            <a:schemeClr val="tx1"/>
          </a:solidFill>
          <a:latin typeface="BentonSans"/>
          <a:ea typeface="+mn-ea"/>
          <a:cs typeface="BentonSans"/>
        </a:defRPr>
      </a:lvl2pPr>
      <a:lvl3pPr marL="1143000" indent="-228600" algn="l" defTabSz="457200" rtl="0" eaLnBrk="1" latinLnBrk="0" hangingPunct="1">
        <a:spcBef>
          <a:spcPct val="20000"/>
        </a:spcBef>
        <a:buFont typeface="Arial"/>
        <a:buChar char="•"/>
        <a:defRPr sz="1300" kern="1200">
          <a:solidFill>
            <a:schemeClr val="tx1"/>
          </a:solidFill>
          <a:latin typeface="BentonSans"/>
          <a:ea typeface="+mn-ea"/>
          <a:cs typeface="BentonSans"/>
        </a:defRPr>
      </a:lvl3pPr>
      <a:lvl4pPr marL="1600200" indent="-228600" algn="l" defTabSz="457200" rtl="0" eaLnBrk="1" latinLnBrk="0" hangingPunct="1">
        <a:spcBef>
          <a:spcPct val="20000"/>
        </a:spcBef>
        <a:buFont typeface="Arial"/>
        <a:buChar char="–"/>
        <a:defRPr sz="1300" kern="1200">
          <a:solidFill>
            <a:schemeClr val="tx1"/>
          </a:solidFill>
          <a:latin typeface="BentonSans"/>
          <a:ea typeface="+mn-ea"/>
          <a:cs typeface="BentonSans"/>
        </a:defRPr>
      </a:lvl4pPr>
      <a:lvl5pPr marL="2057400" indent="-228600" algn="l" defTabSz="457200" rtl="0" eaLnBrk="1" latinLnBrk="0" hangingPunct="1">
        <a:spcBef>
          <a:spcPct val="20000"/>
        </a:spcBef>
        <a:buFont typeface="Arial"/>
        <a:buChar char="»"/>
        <a:defRPr sz="1300" kern="1200">
          <a:solidFill>
            <a:schemeClr val="tx1"/>
          </a:solidFill>
          <a:latin typeface="BentonSans"/>
          <a:ea typeface="+mn-ea"/>
          <a:cs typeface="Benton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9981" y="205979"/>
            <a:ext cx="8229600" cy="857250"/>
          </a:xfrm>
          <a:prstGeom prst="rect">
            <a:avLst/>
          </a:prstGeom>
        </p:spPr>
        <p:txBody>
          <a:bodyPr vert="horz" wrap="none"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299672" y="1200151"/>
            <a:ext cx="2053401" cy="3394472"/>
          </a:xfrm>
          <a:prstGeom prst="rect">
            <a:avLst/>
          </a:prstGeom>
        </p:spPr>
        <p:txBody>
          <a:bodyPr vert="horz" wrap="none"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defRPr>
            </a:lvl1pPr>
          </a:lstStyle>
          <a:p>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defRPr>
            </a:lvl1pPr>
          </a:lstStyle>
          <a:p>
            <a:fld id="{81589905-F1C1-2746-B9FD-0D5C4798BB18}" type="slidenum">
              <a:rPr lang="en-US" smtClean="0"/>
              <a:pPr/>
              <a:t>‹#›</a:t>
            </a:fld>
            <a:endParaRPr lang="en-US" dirty="0"/>
          </a:p>
        </p:txBody>
      </p:sp>
    </p:spTree>
    <p:extLst>
      <p:ext uri="{BB962C8B-B14F-4D97-AF65-F5344CB8AC3E}">
        <p14:creationId xmlns:p14="http://schemas.microsoft.com/office/powerpoint/2010/main" val="45756195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Lst>
  <p:hf hdr="0" ftr="0" dt="0"/>
  <p:txStyles>
    <p:titleStyle>
      <a:lvl1pPr algn="l" defTabSz="457189" rtl="0" eaLnBrk="1" latinLnBrk="0" hangingPunct="1">
        <a:spcBef>
          <a:spcPct val="0"/>
        </a:spcBef>
        <a:buNone/>
        <a:defRPr sz="4400" kern="1200">
          <a:solidFill>
            <a:schemeClr val="tx1"/>
          </a:solidFill>
          <a:latin typeface="Segoe UI" panose="020B0502040204020203" pitchFamily="34" charset="0"/>
          <a:ea typeface="+mj-ea"/>
          <a:cs typeface="Segoe UI" panose="020B0502040204020203" pitchFamily="34" charset="0"/>
        </a:defRPr>
      </a:lvl1pPr>
    </p:titleStyle>
    <p:bodyStyle>
      <a:lvl1pPr marL="342892" indent="-342892" algn="l" defTabSz="457189"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1pPr>
      <a:lvl2pPr marL="742931" indent="-285743" algn="l" defTabSz="457189"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2pPr>
      <a:lvl3pPr marL="1142972" indent="-228594" algn="l" defTabSz="457189"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3pPr>
      <a:lvl4pPr marL="1600160" indent="-228594" algn="l" defTabSz="457189"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4pPr>
      <a:lvl5pPr marL="2057348" indent="-228594" algn="l" defTabSz="457189" rtl="0" eaLnBrk="1" latinLnBrk="0" hangingPunct="1">
        <a:spcBef>
          <a:spcPct val="20000"/>
        </a:spcBef>
        <a:buFont typeface="Arial"/>
        <a:buChar char="»"/>
        <a:defRPr sz="1300" kern="1200">
          <a:solidFill>
            <a:schemeClr val="tx1"/>
          </a:solidFill>
          <a:latin typeface="Segoe UI" panose="020B0502040204020203" pitchFamily="34" charset="0"/>
          <a:ea typeface="+mn-ea"/>
          <a:cs typeface="Segoe UI" panose="020B0502040204020203"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9981" y="205979"/>
            <a:ext cx="8229600" cy="857250"/>
          </a:xfrm>
          <a:prstGeom prst="rect">
            <a:avLst/>
          </a:prstGeom>
        </p:spPr>
        <p:txBody>
          <a:bodyPr vert="horz" wrap="none"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299672" y="1200151"/>
            <a:ext cx="2053401" cy="3394472"/>
          </a:xfrm>
          <a:prstGeom prst="rect">
            <a:avLst/>
          </a:prstGeom>
        </p:spPr>
        <p:txBody>
          <a:bodyPr vert="horz" wrap="none"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1589905-F1C1-2746-B9FD-0D5C4798BB18}" type="slidenum">
              <a:rPr lang="en-US" smtClean="0"/>
              <a:pPr/>
              <a:t>‹#›</a:t>
            </a:fld>
            <a:endParaRPr lang="en-US"/>
          </a:p>
        </p:txBody>
      </p:sp>
    </p:spTree>
    <p:extLst>
      <p:ext uri="{BB962C8B-B14F-4D97-AF65-F5344CB8AC3E}">
        <p14:creationId xmlns:p14="http://schemas.microsoft.com/office/powerpoint/2010/main" val="125508186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l" defTabSz="457189" rtl="0" eaLnBrk="1" latinLnBrk="0" hangingPunct="1">
        <a:spcBef>
          <a:spcPct val="0"/>
        </a:spcBef>
        <a:buNone/>
        <a:defRPr sz="4400" kern="1200">
          <a:solidFill>
            <a:schemeClr val="tx1"/>
          </a:solidFill>
          <a:latin typeface="BentonSans"/>
          <a:ea typeface="+mj-ea"/>
          <a:cs typeface="BentonSans"/>
        </a:defRPr>
      </a:lvl1pPr>
    </p:titleStyle>
    <p:bodyStyle>
      <a:lvl1pPr marL="342892" indent="-342892" algn="l" defTabSz="457189" rtl="0" eaLnBrk="1" latinLnBrk="0" hangingPunct="1">
        <a:spcBef>
          <a:spcPct val="20000"/>
        </a:spcBef>
        <a:buFont typeface="Arial"/>
        <a:buChar char="•"/>
        <a:defRPr sz="1300" kern="1200">
          <a:solidFill>
            <a:schemeClr val="tx1"/>
          </a:solidFill>
          <a:latin typeface="BentonSans"/>
          <a:ea typeface="+mn-ea"/>
          <a:cs typeface="BentonSans"/>
        </a:defRPr>
      </a:lvl1pPr>
      <a:lvl2pPr marL="742931" indent="-285743" algn="l" defTabSz="457189" rtl="0" eaLnBrk="1" latinLnBrk="0" hangingPunct="1">
        <a:spcBef>
          <a:spcPct val="20000"/>
        </a:spcBef>
        <a:buFont typeface="Arial"/>
        <a:buChar char="–"/>
        <a:defRPr sz="1300" kern="1200">
          <a:solidFill>
            <a:schemeClr val="tx1"/>
          </a:solidFill>
          <a:latin typeface="BentonSans"/>
          <a:ea typeface="+mn-ea"/>
          <a:cs typeface="BentonSans"/>
        </a:defRPr>
      </a:lvl2pPr>
      <a:lvl3pPr marL="1142972" indent="-228594" algn="l" defTabSz="457189" rtl="0" eaLnBrk="1" latinLnBrk="0" hangingPunct="1">
        <a:spcBef>
          <a:spcPct val="20000"/>
        </a:spcBef>
        <a:buFont typeface="Arial"/>
        <a:buChar char="•"/>
        <a:defRPr sz="1300" kern="1200">
          <a:solidFill>
            <a:schemeClr val="tx1"/>
          </a:solidFill>
          <a:latin typeface="BentonSans"/>
          <a:ea typeface="+mn-ea"/>
          <a:cs typeface="BentonSans"/>
        </a:defRPr>
      </a:lvl3pPr>
      <a:lvl4pPr marL="1600160" indent="-228594" algn="l" defTabSz="457189" rtl="0" eaLnBrk="1" latinLnBrk="0" hangingPunct="1">
        <a:spcBef>
          <a:spcPct val="20000"/>
        </a:spcBef>
        <a:buFont typeface="Arial"/>
        <a:buChar char="–"/>
        <a:defRPr sz="1300" kern="1200">
          <a:solidFill>
            <a:schemeClr val="tx1"/>
          </a:solidFill>
          <a:latin typeface="BentonSans"/>
          <a:ea typeface="+mn-ea"/>
          <a:cs typeface="BentonSans"/>
        </a:defRPr>
      </a:lvl4pPr>
      <a:lvl5pPr marL="2057348" indent="-228594" algn="l" defTabSz="457189" rtl="0" eaLnBrk="1" latinLnBrk="0" hangingPunct="1">
        <a:spcBef>
          <a:spcPct val="20000"/>
        </a:spcBef>
        <a:buFont typeface="Arial"/>
        <a:buChar char="»"/>
        <a:defRPr sz="1300" kern="1200">
          <a:solidFill>
            <a:schemeClr val="tx1"/>
          </a:solidFill>
          <a:latin typeface="BentonSans"/>
          <a:ea typeface="+mn-ea"/>
          <a:cs typeface="BentonSan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registry-trust.org.uk/"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7.xml"/><Relationship Id="rId6" Type="http://schemas.openxmlformats.org/officeDocument/2006/relationships/chart" Target="../charts/chart2.xml"/><Relationship Id="rId5" Type="http://schemas.openxmlformats.org/officeDocument/2006/relationships/hyperlink" Target="http://www.registry-trust.org.uk/" TargetMode="Externa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3.xml"/><Relationship Id="rId1" Type="http://schemas.openxmlformats.org/officeDocument/2006/relationships/slideLayout" Target="../slideLayouts/slideLayout37.xml"/><Relationship Id="rId6" Type="http://schemas.openxmlformats.org/officeDocument/2006/relationships/image" Target="../media/image19.png"/><Relationship Id="rId5" Type="http://schemas.openxmlformats.org/officeDocument/2006/relationships/chart" Target="../charts/chart4.xml"/><Relationship Id="rId4" Type="http://schemas.openxmlformats.org/officeDocument/2006/relationships/hyperlink" Target="http://www.registry-trust.org.uk/" TargetMode="External"/></Relationships>
</file>

<file path=ppt/slides/_rels/slide5.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16.png"/><Relationship Id="rId7" Type="http://schemas.openxmlformats.org/officeDocument/2006/relationships/chart" Target="../charts/chart8.xml"/><Relationship Id="rId2" Type="http://schemas.openxmlformats.org/officeDocument/2006/relationships/chart" Target="../charts/chart5.xml"/><Relationship Id="rId1" Type="http://schemas.openxmlformats.org/officeDocument/2006/relationships/slideLayout" Target="../slideLayouts/slideLayout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hyperlink" Target="http://www.registry-trust.org.u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4.xml"/><Relationship Id="rId1" Type="http://schemas.openxmlformats.org/officeDocument/2006/relationships/themeOverride" Target="../theme/themeOverride3.xml"/><Relationship Id="rId5" Type="http://schemas.openxmlformats.org/officeDocument/2006/relationships/chart" Target="../charts/chart10.xml"/><Relationship Id="rId4" Type="http://schemas.openxmlformats.org/officeDocument/2006/relationships/hyperlink" Target="http://www.registry-trust.org.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4.xml"/><Relationship Id="rId1" Type="http://schemas.openxmlformats.org/officeDocument/2006/relationships/themeOverride" Target="../theme/themeOverride5.xml"/><Relationship Id="rId5" Type="http://schemas.openxmlformats.org/officeDocument/2006/relationships/chart" Target="../charts/chart11.xml"/><Relationship Id="rId4" Type="http://schemas.openxmlformats.org/officeDocument/2006/relationships/hyperlink" Target="http://www.registry-trust.org.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4.xml"/><Relationship Id="rId1" Type="http://schemas.openxmlformats.org/officeDocument/2006/relationships/themeOverride" Target="../theme/themeOverride6.xml"/><Relationship Id="rId5" Type="http://schemas.openxmlformats.org/officeDocument/2006/relationships/chart" Target="../charts/chart12.xml"/><Relationship Id="rId4" Type="http://schemas.openxmlformats.org/officeDocument/2006/relationships/hyperlink" Target="http://www.registry-trust.org.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4.xml"/><Relationship Id="rId1" Type="http://schemas.openxmlformats.org/officeDocument/2006/relationships/themeOverride" Target="../theme/themeOverride8.xml"/><Relationship Id="rId5" Type="http://schemas.openxmlformats.org/officeDocument/2006/relationships/chart" Target="../charts/chart13.xml"/><Relationship Id="rId4" Type="http://schemas.openxmlformats.org/officeDocument/2006/relationships/hyperlink" Target="http://www.registry-trust.org.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7.xml"/><Relationship Id="rId1" Type="http://schemas.openxmlformats.org/officeDocument/2006/relationships/themeOverride" Target="../theme/themeOverride10.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hyperlink" Target="http://www.registry-trust.org.uk/"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31.xml"/><Relationship Id="rId4" Type="http://schemas.openxmlformats.org/officeDocument/2006/relationships/chart" Target="../charts/chart16.xml"/></Relationships>
</file>

<file path=ppt/slides/_rels/slide14.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31.xml"/><Relationship Id="rId4" Type="http://schemas.openxmlformats.org/officeDocument/2006/relationships/chart" Target="../charts/char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registry-trust.org.uk/" TargetMode="External"/><Relationship Id="rId1" Type="http://schemas.openxmlformats.org/officeDocument/2006/relationships/slideLayout" Target="../slideLayouts/slideLayout31.xml"/><Relationship Id="rId4" Type="http://schemas.openxmlformats.org/officeDocument/2006/relationships/chart" Target="../charts/char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registry-trust.org.uk/" TargetMode="External"/><Relationship Id="rId1" Type="http://schemas.openxmlformats.org/officeDocument/2006/relationships/slideLayout" Target="../slideLayouts/slideLayout31.xml"/><Relationship Id="rId4" Type="http://schemas.openxmlformats.org/officeDocument/2006/relationships/chart" Target="../charts/chart19.xml"/></Relationships>
</file>

<file path=ppt/slides/_rels/slide17.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5" Type="http://schemas.openxmlformats.org/officeDocument/2006/relationships/chart" Target="../charts/chart21.xml"/><Relationship Id="rId4" Type="http://schemas.openxmlformats.org/officeDocument/2006/relationships/chart" Target="../charts/chart20.xml"/></Relationships>
</file>

<file path=ppt/slides/_rels/slide18.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chart" Target="../charts/chart22.xml"/><Relationship Id="rId4" Type="http://schemas.openxmlformats.org/officeDocument/2006/relationships/hyperlink" Target="http://www.registry-trust.org.u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9.xml"/><Relationship Id="rId4" Type="http://schemas.openxmlformats.org/officeDocument/2006/relationships/chart" Target="../charts/chart23.xml"/></Relationships>
</file>

<file path=ppt/slides/_rels/slide21.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9.xml"/><Relationship Id="rId4" Type="http://schemas.openxmlformats.org/officeDocument/2006/relationships/chart" Target="../charts/chart24.xml"/></Relationships>
</file>

<file path=ppt/slides/_rels/slide22.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5" Type="http://schemas.openxmlformats.org/officeDocument/2006/relationships/chart" Target="../charts/chart26.xml"/><Relationship Id="rId4" Type="http://schemas.openxmlformats.org/officeDocument/2006/relationships/chart" Target="../charts/chart25.xml"/></Relationships>
</file>

<file path=ppt/slides/_rels/slide23.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7.xml"/><Relationship Id="rId4" Type="http://schemas.openxmlformats.org/officeDocument/2006/relationships/chart" Target="../charts/chart27.xml"/></Relationships>
</file>

<file path=ppt/slides/_rels/slide25.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7.xml"/><Relationship Id="rId4" Type="http://schemas.openxmlformats.org/officeDocument/2006/relationships/chart" Target="../charts/chart28.xml"/></Relationships>
</file>

<file path=ppt/slides/_rels/slide26.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7.xml"/><Relationship Id="rId4" Type="http://schemas.openxmlformats.org/officeDocument/2006/relationships/chart" Target="../charts/chart29.xml"/></Relationships>
</file>

<file path=ppt/slides/_rels/slide27.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5" Type="http://schemas.openxmlformats.org/officeDocument/2006/relationships/chart" Target="../charts/chart31.xml"/><Relationship Id="rId4" Type="http://schemas.openxmlformats.org/officeDocument/2006/relationships/chart" Target="../charts/chart30.xml"/></Relationships>
</file>

<file path=ppt/slides/_rels/slide28.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4" Type="http://schemas.openxmlformats.org/officeDocument/2006/relationships/chart" Target="../charts/chart32.xml"/></Relationships>
</file>

<file path=ppt/slides/_rels/slide30.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4" Type="http://schemas.openxmlformats.org/officeDocument/2006/relationships/chart" Target="../charts/chart33.xml"/></Relationships>
</file>

<file path=ppt/slides/_rels/slide31.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4" Type="http://schemas.openxmlformats.org/officeDocument/2006/relationships/chart" Target="../charts/chart34.xml"/></Relationships>
</file>

<file path=ppt/slides/_rels/slide32.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5" Type="http://schemas.openxmlformats.org/officeDocument/2006/relationships/chart" Target="../charts/chart36.xml"/><Relationship Id="rId4" Type="http://schemas.openxmlformats.org/officeDocument/2006/relationships/chart" Target="../charts/chart35.xml"/></Relationships>
</file>

<file path=ppt/slides/_rels/slide33.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chart" Target="../charts/chart37.xml"/></Relationships>
</file>

<file path=ppt/slides/_rels/slide35.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chart" Target="../charts/chart38.xml"/></Relationships>
</file>

<file path=ppt/slides/_rels/slide36.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25.xml"/><Relationship Id="rId5" Type="http://schemas.openxmlformats.org/officeDocument/2006/relationships/chart" Target="../charts/chart40.xml"/><Relationship Id="rId4" Type="http://schemas.openxmlformats.org/officeDocument/2006/relationships/chart" Target="../charts/chart39.xml"/></Relationships>
</file>

<file path=ppt/slides/_rels/slide37.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58.xml"/><Relationship Id="rId4" Type="http://schemas.openxmlformats.org/officeDocument/2006/relationships/chart" Target="../charts/chart41.xml"/></Relationships>
</file>

<file path=ppt/slides/_rels/slide39.xml.rels><?xml version="1.0" encoding="UTF-8" standalone="yes"?>
<Relationships xmlns="http://schemas.openxmlformats.org/package/2006/relationships"><Relationship Id="rId3" Type="http://schemas.openxmlformats.org/officeDocument/2006/relationships/hyperlink" Target="http://www.registry-trust.org.uk/" TargetMode="External"/><Relationship Id="rId2" Type="http://schemas.openxmlformats.org/officeDocument/2006/relationships/image" Target="../media/image16.png"/><Relationship Id="rId1" Type="http://schemas.openxmlformats.org/officeDocument/2006/relationships/slideLayout" Target="../slideLayouts/slideLayout58.xml"/><Relationship Id="rId4" Type="http://schemas.openxmlformats.org/officeDocument/2006/relationships/chart" Target="../charts/chart4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4.xml"/><Relationship Id="rId1" Type="http://schemas.openxmlformats.org/officeDocument/2006/relationships/themeOverride" Target="../theme/themeOverride17.xml"/><Relationship Id="rId5" Type="http://schemas.openxmlformats.org/officeDocument/2006/relationships/chart" Target="../charts/chart43.xml"/><Relationship Id="rId4" Type="http://schemas.openxmlformats.org/officeDocument/2006/relationships/hyperlink" Target="http://www.registry-trust.org.uk/"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mailto:info@registry-trust.org.uk" TargetMode="External"/><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hyperlink" Target="mailto:press@registry-trust.org.uk" TargetMode="External"/><Relationship Id="rId4" Type="http://schemas.openxmlformats.org/officeDocument/2006/relationships/hyperlink" Target="mailto:business@registry-trust.org.u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2B0F9-C6C4-421F-A35C-50F670BE50B0}"/>
              </a:ext>
            </a:extLst>
          </p:cNvPr>
          <p:cNvSpPr/>
          <p:nvPr/>
        </p:nvSpPr>
        <p:spPr>
          <a:xfrm>
            <a:off x="1" y="-5758"/>
            <a:ext cx="9143999" cy="2491571"/>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Title 1"/>
          <p:cNvSpPr>
            <a:spLocks noGrp="1"/>
          </p:cNvSpPr>
          <p:nvPr>
            <p:ph type="title"/>
          </p:nvPr>
        </p:nvSpPr>
        <p:spPr>
          <a:xfrm>
            <a:off x="183553" y="1088287"/>
            <a:ext cx="8162619" cy="703232"/>
          </a:xfrm>
        </p:spPr>
        <p:txBody>
          <a:bodyPr>
            <a:noAutofit/>
          </a:bodyPr>
          <a:lstStyle/>
          <a:p>
            <a:r>
              <a:rPr lang="en-GB" sz="3600" dirty="0">
                <a:solidFill>
                  <a:schemeClr val="bg2"/>
                </a:solidFill>
              </a:rPr>
              <a:t>Q4 2023 Statistics Book</a:t>
            </a:r>
            <a:br>
              <a:rPr lang="en-GB" sz="3600" dirty="0"/>
            </a:br>
            <a:br>
              <a:rPr lang="en-GB" sz="3600" dirty="0"/>
            </a:br>
            <a:br>
              <a:rPr lang="en-GB" sz="3600" dirty="0"/>
            </a:br>
            <a:br>
              <a:rPr lang="en-GB" sz="3600" dirty="0"/>
            </a:br>
            <a:r>
              <a:rPr lang="en-GB" sz="2800" dirty="0">
                <a:solidFill>
                  <a:schemeClr val="tx1"/>
                </a:solidFill>
                <a:ea typeface="Segoe UI Black" panose="020B0A02040204020203" pitchFamily="34" charset="0"/>
              </a:rPr>
              <a:t>Published</a:t>
            </a:r>
          </a:p>
        </p:txBody>
      </p:sp>
      <p:grpSp>
        <p:nvGrpSpPr>
          <p:cNvPr id="5" name="Group 4">
            <a:extLst>
              <a:ext uri="{FF2B5EF4-FFF2-40B4-BE49-F238E27FC236}">
                <a16:creationId xmlns:a16="http://schemas.microsoft.com/office/drawing/2014/main" id="{2E7BD84E-40E3-CD9A-49CD-A392F1B440FB}"/>
              </a:ext>
            </a:extLst>
          </p:cNvPr>
          <p:cNvGrpSpPr/>
          <p:nvPr/>
        </p:nvGrpSpPr>
        <p:grpSpPr>
          <a:xfrm>
            <a:off x="7181400" y="2872637"/>
            <a:ext cx="1691368" cy="1907374"/>
            <a:chOff x="7336145" y="2872637"/>
            <a:chExt cx="1691368" cy="1907374"/>
          </a:xfrm>
        </p:grpSpPr>
        <p:pic>
          <p:nvPicPr>
            <p:cNvPr id="6" name="Picture 5" descr="Logo&#10;&#10;Description automatically generated">
              <a:extLst>
                <a:ext uri="{FF2B5EF4-FFF2-40B4-BE49-F238E27FC236}">
                  <a16:creationId xmlns:a16="http://schemas.microsoft.com/office/drawing/2014/main" id="{453E8B92-F841-E331-95A9-37AF28414FF6}"/>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7" name="Slide Number Placeholder 2">
              <a:extLst>
                <a:ext uri="{FF2B5EF4-FFF2-40B4-BE49-F238E27FC236}">
                  <a16:creationId xmlns:a16="http://schemas.microsoft.com/office/drawing/2014/main" id="{7CD39802-32CD-7971-24B7-0C75FBC0118A}"/>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38478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410202" y="268023"/>
            <a:ext cx="2825782" cy="273844"/>
          </a:xfrm>
        </p:spPr>
        <p:txBody>
          <a:bodyPr/>
          <a:lstStyle/>
          <a:p>
            <a:fld id="{81589905-F1C1-2746-B9FD-0D5C4798BB18}" type="slidenum">
              <a:rPr lang="en-US" sz="800" b="1" smtClean="0">
                <a:solidFill>
                  <a:srgbClr val="373737"/>
                </a:solidFill>
              </a:rPr>
              <a:pPr/>
              <a:t>2</a:t>
            </a:fld>
            <a:r>
              <a:rPr lang="en-US" sz="800" dirty="0">
                <a:solidFill>
                  <a:srgbClr val="373737"/>
                </a:solidFill>
              </a:rPr>
              <a:t> – Registry Trust statistics book Q4 2023</a:t>
            </a:r>
          </a:p>
        </p:txBody>
      </p:sp>
      <p:sp>
        <p:nvSpPr>
          <p:cNvPr id="10" name="Title 1"/>
          <p:cNvSpPr>
            <a:spLocks noGrp="1"/>
          </p:cNvSpPr>
          <p:nvPr>
            <p:ph type="title"/>
          </p:nvPr>
        </p:nvSpPr>
        <p:spPr>
          <a:xfrm>
            <a:off x="414177" y="814992"/>
            <a:ext cx="2821807" cy="889396"/>
          </a:xfrm>
        </p:spPr>
        <p:txBody>
          <a:bodyPr/>
          <a:lstStyle/>
          <a:p>
            <a:r>
              <a:rPr lang="en-US" dirty="0">
                <a:solidFill>
                  <a:srgbClr val="373737"/>
                </a:solidFill>
              </a:rPr>
              <a:t>INTRODUCTION</a:t>
            </a:r>
          </a:p>
        </p:txBody>
      </p:sp>
      <p:sp>
        <p:nvSpPr>
          <p:cNvPr id="11" name="TextBox 10"/>
          <p:cNvSpPr txBox="1"/>
          <p:nvPr/>
        </p:nvSpPr>
        <p:spPr>
          <a:xfrm>
            <a:off x="414177" y="1252890"/>
            <a:ext cx="8319621" cy="1661993"/>
          </a:xfrm>
          <a:prstGeom prst="rect">
            <a:avLst/>
          </a:prstGeom>
          <a:noFill/>
        </p:spPr>
        <p:txBody>
          <a:bodyPr wrap="square" lIns="0" tIns="0" rIns="0" bIns="0" rtlCol="0">
            <a:spAutoFit/>
          </a:bodyPr>
          <a:lstStyle/>
          <a:p>
            <a:r>
              <a:rPr lang="en-GB" sz="900" b="0" i="0" u="none" strike="noStrike" dirty="0">
                <a:solidFill>
                  <a:srgbClr val="373737"/>
                </a:solidFill>
                <a:effectLst/>
                <a:latin typeface="Segoe UI" panose="020B0502040204020203" pitchFamily="34" charset="0"/>
                <a:cs typeface="Segoe UI" panose="020B0502040204020203" pitchFamily="34" charset="0"/>
              </a:rPr>
              <a:t>Registry Trust was established in 1985 to maintain the onl</a:t>
            </a:r>
            <a:r>
              <a:rPr lang="en-GB" sz="900" dirty="0">
                <a:solidFill>
                  <a:srgbClr val="373737"/>
                </a:solidFill>
                <a:latin typeface="Segoe UI" panose="020B0502040204020203" pitchFamily="34" charset="0"/>
                <a:cs typeface="Segoe UI" panose="020B0502040204020203" pitchFamily="34" charset="0"/>
              </a:rPr>
              <a:t>y </a:t>
            </a:r>
            <a:r>
              <a:rPr lang="en-GB" sz="900" b="0" i="0" u="none" strike="noStrike" dirty="0">
                <a:solidFill>
                  <a:srgbClr val="373737"/>
                </a:solidFill>
                <a:effectLst/>
                <a:latin typeface="Segoe UI" panose="020B0502040204020203" pitchFamily="34" charset="0"/>
                <a:cs typeface="Segoe UI" panose="020B0502040204020203" pitchFamily="34" charset="0"/>
              </a:rPr>
              <a:t>official statutory </a:t>
            </a:r>
            <a:r>
              <a:rPr lang="en-GB" sz="900" b="1" i="0" u="none" strike="noStrike" dirty="0">
                <a:solidFill>
                  <a:srgbClr val="373737"/>
                </a:solidFill>
                <a:effectLst/>
                <a:latin typeface="Segoe UI" panose="020B0502040204020203" pitchFamily="34" charset="0"/>
                <a:cs typeface="Segoe UI" panose="020B0502040204020203" pitchFamily="34" charset="0"/>
              </a:rPr>
              <a:t>Register of Judgments, Orders, and Fines</a:t>
            </a:r>
            <a:r>
              <a:rPr lang="en-GB" sz="900" b="0" i="0" u="none" strike="noStrike" dirty="0">
                <a:solidFill>
                  <a:srgbClr val="373737"/>
                </a:solidFill>
                <a:effectLst/>
                <a:latin typeface="Segoe UI" panose="020B0502040204020203" pitchFamily="34" charset="0"/>
                <a:cs typeface="Segoe UI" panose="020B0502040204020203" pitchFamily="34" charset="0"/>
              </a:rPr>
              <a:t> for England &amp; Wales on behalf of the Ministry of Justice, and maintains similar Registers for Scotland, Northern Ireland, Republic of Ireland, Isle of Man, and Jersey by agreement with the relevant authorities.</a:t>
            </a:r>
          </a:p>
          <a:p>
            <a:endParaRPr lang="en-GB" sz="900" b="0" i="0" u="none" strike="noStrike" dirty="0">
              <a:solidFill>
                <a:srgbClr val="373737"/>
              </a:solidFill>
              <a:effectLst/>
              <a:latin typeface="Segoe UI" panose="020B0502040204020203" pitchFamily="34" charset="0"/>
              <a:cs typeface="Segoe UI" panose="020B0502040204020203" pitchFamily="34" charset="0"/>
            </a:endParaRPr>
          </a:p>
          <a:p>
            <a:r>
              <a:rPr lang="en-GB" sz="900" b="0" i="0" u="none" strike="noStrike" dirty="0">
                <a:solidFill>
                  <a:srgbClr val="373737"/>
                </a:solidFill>
                <a:effectLst/>
                <a:latin typeface="Segoe UI" panose="020B0502040204020203" pitchFamily="34" charset="0"/>
                <a:cs typeface="Segoe UI" panose="020B0502040204020203" pitchFamily="34" charset="0"/>
              </a:rPr>
              <a:t>Our ‘live’ data on monetary judgments (including CCJs) supports millions of lending and credit decisions in the </a:t>
            </a:r>
            <a:r>
              <a:rPr lang="en-GB" sz="900" dirty="0">
                <a:solidFill>
                  <a:srgbClr val="373737"/>
                </a:solidFill>
                <a:latin typeface="Segoe UI" panose="020B0502040204020203" pitchFamily="34" charset="0"/>
                <a:cs typeface="Segoe UI" panose="020B0502040204020203" pitchFamily="34" charset="0"/>
              </a:rPr>
              <a:t>British Isles</a:t>
            </a:r>
            <a:r>
              <a:rPr lang="en-GB" sz="900" b="0" i="0" u="none" strike="noStrike" dirty="0">
                <a:solidFill>
                  <a:srgbClr val="373737"/>
                </a:solidFill>
                <a:effectLst/>
                <a:latin typeface="Segoe UI" panose="020B0502040204020203" pitchFamily="34" charset="0"/>
                <a:cs typeface="Segoe UI" panose="020B0502040204020203" pitchFamily="34" charset="0"/>
              </a:rPr>
              <a:t> &amp; Ireland every year and can be used to identify trends, including the current economic and social realities for those in the most vulnerable situations. It even creates usable credit metrics through the absence of a judgment record.</a:t>
            </a:r>
          </a:p>
          <a:p>
            <a:endParaRPr lang="en-GB" sz="900" dirty="0">
              <a:solidFill>
                <a:srgbClr val="373737"/>
              </a:solidFill>
              <a:effectLst/>
              <a:latin typeface="Segoe UI" panose="020B0502040204020203" pitchFamily="34" charset="0"/>
              <a:cs typeface="Segoe UI" panose="020B0502040204020203" pitchFamily="34" charset="0"/>
            </a:endParaRPr>
          </a:p>
          <a:p>
            <a:r>
              <a:rPr lang="en-GB" sz="900" b="0" i="0" u="none" strike="noStrike" dirty="0">
                <a:solidFill>
                  <a:srgbClr val="373737"/>
                </a:solidFill>
                <a:effectLst/>
                <a:latin typeface="Segoe UI" panose="020B0502040204020203" pitchFamily="34" charset="0"/>
                <a:cs typeface="Segoe UI" panose="020B0502040204020203" pitchFamily="34" charset="0"/>
              </a:rPr>
              <a:t>As a not-for-profit company which doesn't cost the government or tax-payer any money, we provide a trusted and impartial source of credit information and place no interpretation on the content of the Register; we simply ensure that the records published are as accurate and up to date as possible.</a:t>
            </a:r>
            <a:r>
              <a:rPr lang="en-GB" sz="900" dirty="0">
                <a:solidFill>
                  <a:srgbClr val="373737"/>
                </a:solidFill>
                <a:latin typeface="Segoe UI" panose="020B0502040204020203" pitchFamily="34" charset="0"/>
                <a:cs typeface="Segoe UI" panose="020B0502040204020203" pitchFamily="34" charset="0"/>
              </a:rPr>
              <a:t> O</a:t>
            </a:r>
            <a:r>
              <a:rPr lang="en-GB" sz="900" b="0" i="0" u="none" strike="noStrike" dirty="0">
                <a:solidFill>
                  <a:srgbClr val="373737"/>
                </a:solidFill>
                <a:effectLst/>
                <a:latin typeface="Segoe UI" panose="020B0502040204020203" pitchFamily="34" charset="0"/>
                <a:cs typeface="Segoe UI" panose="020B0502040204020203" pitchFamily="34" charset="0"/>
              </a:rPr>
              <a:t>ur mission is to use and share this</a:t>
            </a:r>
            <a:r>
              <a:rPr lang="en-GB" sz="900" b="1" i="0" u="none" strike="noStrike" dirty="0">
                <a:solidFill>
                  <a:srgbClr val="373737"/>
                </a:solidFill>
                <a:effectLst/>
                <a:latin typeface="Segoe UI" panose="020B0502040204020203" pitchFamily="34" charset="0"/>
                <a:cs typeface="Segoe UI" panose="020B0502040204020203" pitchFamily="34" charset="0"/>
              </a:rPr>
              <a:t> public data for public good</a:t>
            </a:r>
            <a:r>
              <a:rPr lang="en-GB" sz="900" dirty="0">
                <a:solidFill>
                  <a:srgbClr val="373737"/>
                </a:solidFill>
                <a:latin typeface="Segoe UI" panose="020B0502040204020203" pitchFamily="34" charset="0"/>
                <a:cs typeface="Segoe UI" panose="020B0502040204020203" pitchFamily="34" charset="0"/>
              </a:rPr>
              <a:t> </a:t>
            </a:r>
            <a:r>
              <a:rPr lang="en-GB" sz="900" b="0" i="0" u="none" strike="noStrike" dirty="0">
                <a:solidFill>
                  <a:srgbClr val="373737"/>
                </a:solidFill>
                <a:effectLst/>
                <a:latin typeface="Segoe UI" panose="020B0502040204020203" pitchFamily="34" charset="0"/>
                <a:cs typeface="Segoe UI" panose="020B0502040204020203" pitchFamily="34" charset="0"/>
              </a:rPr>
              <a:t>to:</a:t>
            </a:r>
          </a:p>
          <a:p>
            <a:endParaRPr lang="en-GB" sz="900" dirty="0">
              <a:solidFill>
                <a:srgbClr val="373737"/>
              </a:solidFill>
              <a:effectLst/>
              <a:latin typeface="Segoe UI" panose="020B0502040204020203" pitchFamily="34" charset="0"/>
              <a:cs typeface="Segoe UI" panose="020B0502040204020203" pitchFamily="34" charset="0"/>
            </a:endParaRPr>
          </a:p>
        </p:txBody>
      </p:sp>
      <p:sp>
        <p:nvSpPr>
          <p:cNvPr id="12" name="TextBox 11"/>
          <p:cNvSpPr txBox="1"/>
          <p:nvPr/>
        </p:nvSpPr>
        <p:spPr>
          <a:xfrm>
            <a:off x="414177" y="3890610"/>
            <a:ext cx="7122087" cy="1246495"/>
          </a:xfrm>
          <a:prstGeom prst="rect">
            <a:avLst/>
          </a:prstGeom>
          <a:noFill/>
        </p:spPr>
        <p:txBody>
          <a:bodyPr wrap="square" lIns="0" tIns="0" rIns="0" bIns="0" rtlCol="0">
            <a:spAutoFit/>
          </a:bodyPr>
          <a:lstStyle/>
          <a:p>
            <a:r>
              <a:rPr lang="en-GB" sz="900" dirty="0">
                <a:solidFill>
                  <a:srgbClr val="373737"/>
                </a:solidFill>
                <a:latin typeface="Segoe UI" panose="020B0502040204020203" pitchFamily="34" charset="0"/>
              </a:rPr>
              <a:t>Methodologically, the data in this report reflects the records received during the previous fifteen months and the analysis is done each quarter as part of this publication. Seasonal variations affecting the workload of the courts and differing economic conditions may have an impact on the statistics and the variations between periods. Where there are factors known to have influenced the volume or value of the statistics in this report these are commented on.</a:t>
            </a:r>
          </a:p>
          <a:p>
            <a:endParaRPr lang="en-GB" sz="900" dirty="0">
              <a:solidFill>
                <a:srgbClr val="373737"/>
              </a:solidFill>
              <a:latin typeface="Segoe UI" panose="020B0502040204020203" pitchFamily="34" charset="0"/>
            </a:endParaRPr>
          </a:p>
          <a:p>
            <a:r>
              <a:rPr lang="en-GB" sz="900" b="1" dirty="0">
                <a:solidFill>
                  <a:srgbClr val="373737"/>
                </a:solidFill>
                <a:latin typeface="Segoe UI" panose="020B0502040204020203" pitchFamily="34" charset="0"/>
              </a:rPr>
              <a:t>NOTE: High Court and 'Scotland Ordinary Causes’ jurisdictions were separated from the analysis because they inflate key metrics with their unusually high judgment values and provide an unrealistic view of the average business/individual. </a:t>
            </a:r>
          </a:p>
          <a:p>
            <a:endParaRPr lang="en-GB" sz="900" dirty="0">
              <a:solidFill>
                <a:srgbClr val="373737"/>
              </a:solidFill>
              <a:latin typeface="Segoe UI" panose="020B0502040204020203" pitchFamily="34" charset="0"/>
            </a:endParaRPr>
          </a:p>
          <a:p>
            <a:endParaRPr lang="en-GB" sz="900" dirty="0">
              <a:solidFill>
                <a:schemeClr val="bg2"/>
              </a:solidFill>
              <a:latin typeface="Segoe UI" panose="020B0502040204020203" pitchFamily="34" charset="0"/>
            </a:endParaRPr>
          </a:p>
        </p:txBody>
      </p:sp>
      <p:sp>
        <p:nvSpPr>
          <p:cNvPr id="14" name="Text Placeholder 3"/>
          <p:cNvSpPr txBox="1">
            <a:spLocks/>
          </p:cNvSpPr>
          <p:nvPr/>
        </p:nvSpPr>
        <p:spPr>
          <a:xfrm>
            <a:off x="282569" y="1269169"/>
            <a:ext cx="1976326" cy="2840918"/>
          </a:xfrm>
          <a:prstGeom prst="rect">
            <a:avLst/>
          </a:prstGeom>
        </p:spPr>
        <p:txBody>
          <a:bodyPr vert="horz" wrap="square" lIns="0" tIns="0" rIns="0" bIns="0" rtlCol="0">
            <a:noAutofit/>
          </a:bodyPr>
          <a:lstStyle>
            <a:lvl1pPr marL="0" indent="0" algn="l" defTabSz="457200" rtl="0" eaLnBrk="1" latinLnBrk="0" hangingPunct="1">
              <a:spcBef>
                <a:spcPct val="20000"/>
              </a:spcBef>
              <a:buFontTx/>
              <a:buNone/>
              <a:defRPr sz="1300" i="0" u="sng" kern="1200" baseline="0">
                <a:solidFill>
                  <a:srgbClr val="FFFFFF"/>
                </a:solidFill>
                <a:latin typeface="BentonSans Light"/>
                <a:ea typeface="+mn-ea"/>
                <a:cs typeface="BentonSans Light"/>
              </a:defRPr>
            </a:lvl1pPr>
            <a:lvl2pPr marL="457200" indent="0" algn="l" defTabSz="457200" rtl="0" eaLnBrk="1" latinLnBrk="0" hangingPunct="1">
              <a:spcBef>
                <a:spcPct val="20000"/>
              </a:spcBef>
              <a:buFontTx/>
              <a:buNone/>
              <a:defRPr sz="1300" i="0" u="sng" kern="1200">
                <a:solidFill>
                  <a:schemeClr val="accent1"/>
                </a:solidFill>
                <a:latin typeface="BentonSans Light"/>
                <a:ea typeface="+mn-ea"/>
                <a:cs typeface="BentonSans Light"/>
              </a:defRPr>
            </a:lvl2pPr>
            <a:lvl3pPr marL="914400" indent="0" algn="l" defTabSz="457200" rtl="0" eaLnBrk="1" latinLnBrk="0" hangingPunct="1">
              <a:spcBef>
                <a:spcPct val="20000"/>
              </a:spcBef>
              <a:buFontTx/>
              <a:buNone/>
              <a:defRPr sz="1300" i="0" u="sng" kern="1200">
                <a:solidFill>
                  <a:schemeClr val="accent1"/>
                </a:solidFill>
                <a:latin typeface="BentonSans Light"/>
                <a:ea typeface="+mn-ea"/>
                <a:cs typeface="BentonSans Light"/>
              </a:defRPr>
            </a:lvl3pPr>
            <a:lvl4pPr marL="1371600" indent="0" algn="l" defTabSz="457200" rtl="0" eaLnBrk="1" latinLnBrk="0" hangingPunct="1">
              <a:spcBef>
                <a:spcPct val="20000"/>
              </a:spcBef>
              <a:buFontTx/>
              <a:buNone/>
              <a:defRPr sz="1300" i="0" u="sng" kern="1200">
                <a:solidFill>
                  <a:schemeClr val="accent1"/>
                </a:solidFill>
                <a:latin typeface="BentonSans Light"/>
                <a:ea typeface="+mn-ea"/>
                <a:cs typeface="BentonSans Light"/>
              </a:defRPr>
            </a:lvl4pPr>
            <a:lvl5pPr marL="1828800" indent="0" algn="l" defTabSz="457200" rtl="0" eaLnBrk="1" latinLnBrk="0" hangingPunct="1">
              <a:spcBef>
                <a:spcPct val="20000"/>
              </a:spcBef>
              <a:buFontTx/>
              <a:buNone/>
              <a:defRPr sz="1300" i="0" u="sng" kern="1200">
                <a:solidFill>
                  <a:schemeClr val="accent1"/>
                </a:solidFill>
                <a:latin typeface="BentonSans Light"/>
                <a:ea typeface="+mn-ea"/>
                <a:cs typeface="Benton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100" b="1" u="none" dirty="0">
              <a:solidFill>
                <a:schemeClr val="bg2"/>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2A0EAE0C-2B89-4B1D-BB2F-31CB5C37D184}"/>
              </a:ext>
            </a:extLst>
          </p:cNvPr>
          <p:cNvSpPr/>
          <p:nvPr/>
        </p:nvSpPr>
        <p:spPr>
          <a:xfrm>
            <a:off x="0" y="2800941"/>
            <a:ext cx="9144000" cy="1047511"/>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Slide Number Placeholder 2">
            <a:extLst>
              <a:ext uri="{FF2B5EF4-FFF2-40B4-BE49-F238E27FC236}">
                <a16:creationId xmlns:a16="http://schemas.microsoft.com/office/drawing/2014/main" id="{02027E74-3A7E-4FA6-B99F-9297A69DE819}"/>
              </a:ext>
            </a:extLst>
          </p:cNvPr>
          <p:cNvSpPr txBox="1">
            <a:spLocks/>
          </p:cNvSpPr>
          <p:nvPr/>
        </p:nvSpPr>
        <p:spPr>
          <a:xfrm>
            <a:off x="7439913" y="4864893"/>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2">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pic>
        <p:nvPicPr>
          <p:cNvPr id="19" name="Picture 18" descr="Logo&#10;&#10;Description automatically generated">
            <a:extLst>
              <a:ext uri="{FF2B5EF4-FFF2-40B4-BE49-F238E27FC236}">
                <a16:creationId xmlns:a16="http://schemas.microsoft.com/office/drawing/2014/main" id="{7617F06A-2015-4C56-9B85-9BC7985F7D4C}"/>
              </a:ext>
            </a:extLst>
          </p:cNvPr>
          <p:cNvPicPr>
            <a:picLocks noChangeAspect="1"/>
          </p:cNvPicPr>
          <p:nvPr/>
        </p:nvPicPr>
        <p:blipFill>
          <a:blip r:embed="rId3"/>
          <a:stretch>
            <a:fillRect/>
          </a:stretch>
        </p:blipFill>
        <p:spPr>
          <a:xfrm>
            <a:off x="8078875" y="4109149"/>
            <a:ext cx="803868" cy="803868"/>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054D3869-4E37-44B6-98ED-3D196E632E7A}"/>
              </a:ext>
            </a:extLst>
          </p:cNvPr>
          <p:cNvPicPr>
            <a:picLocks noChangeAspect="1"/>
          </p:cNvPicPr>
          <p:nvPr/>
        </p:nvPicPr>
        <p:blipFill rotWithShape="1">
          <a:blip r:embed="rId4"/>
          <a:srcRect t="66674" r="68464" b="6268"/>
          <a:stretch/>
        </p:blipFill>
        <p:spPr>
          <a:xfrm>
            <a:off x="576967" y="2943832"/>
            <a:ext cx="1681928" cy="811750"/>
          </a:xfrm>
          <a:prstGeom prst="rect">
            <a:avLst/>
          </a:prstGeom>
        </p:spPr>
      </p:pic>
      <p:pic>
        <p:nvPicPr>
          <p:cNvPr id="20" name="Picture 19" descr="Graphical user interface, text, application&#10;&#10;Description automatically generated">
            <a:extLst>
              <a:ext uri="{FF2B5EF4-FFF2-40B4-BE49-F238E27FC236}">
                <a16:creationId xmlns:a16="http://schemas.microsoft.com/office/drawing/2014/main" id="{91E59AF5-6A68-4B5C-8B43-1C94FE384191}"/>
              </a:ext>
            </a:extLst>
          </p:cNvPr>
          <p:cNvPicPr>
            <a:picLocks noChangeAspect="1"/>
          </p:cNvPicPr>
          <p:nvPr/>
        </p:nvPicPr>
        <p:blipFill rotWithShape="1">
          <a:blip r:embed="rId4"/>
          <a:srcRect l="31731" t="66674" r="27046" b="6268"/>
          <a:stretch/>
        </p:blipFill>
        <p:spPr>
          <a:xfrm>
            <a:off x="3384992" y="2943832"/>
            <a:ext cx="2198573" cy="811750"/>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E6474D87-760C-4397-8F85-C0C8772DF7C8}"/>
              </a:ext>
            </a:extLst>
          </p:cNvPr>
          <p:cNvPicPr>
            <a:picLocks noChangeAspect="1"/>
          </p:cNvPicPr>
          <p:nvPr/>
        </p:nvPicPr>
        <p:blipFill rotWithShape="1">
          <a:blip r:embed="rId4"/>
          <a:srcRect l="71415" t="66674" r="2857" b="6268"/>
          <a:stretch/>
        </p:blipFill>
        <p:spPr>
          <a:xfrm>
            <a:off x="6809725" y="2940791"/>
            <a:ext cx="1372104" cy="811750"/>
          </a:xfrm>
          <a:prstGeom prst="rect">
            <a:avLst/>
          </a:prstGeom>
        </p:spPr>
      </p:pic>
    </p:spTree>
    <p:extLst>
      <p:ext uri="{BB962C8B-B14F-4D97-AF65-F5344CB8AC3E}">
        <p14:creationId xmlns:p14="http://schemas.microsoft.com/office/powerpoint/2010/main" val="314904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671" y="2170481"/>
            <a:ext cx="2073091" cy="1257183"/>
          </a:xfrm>
          <a:effectLst>
            <a:outerShdw blurRad="50800" dist="38100" dir="2700000" algn="tl" rotWithShape="0">
              <a:prstClr val="black">
                <a:alpha val="40000"/>
              </a:prstClr>
            </a:outerShdw>
          </a:effectLst>
        </p:spPr>
        <p:txBody>
          <a:bodyPr/>
          <a:lstStyle/>
          <a:p>
            <a:r>
              <a:rPr lang="en-GB" sz="2800" dirty="0">
                <a:solidFill>
                  <a:srgbClr val="373737"/>
                </a:solidFill>
              </a:rPr>
              <a:t>2023 UK ANNUAL STATISTICS</a:t>
            </a:r>
          </a:p>
        </p:txBody>
      </p:sp>
      <p:sp>
        <p:nvSpPr>
          <p:cNvPr id="5" name="Text Placeholder 4"/>
          <p:cNvSpPr>
            <a:spLocks noGrp="1"/>
          </p:cNvSpPr>
          <p:nvPr>
            <p:ph type="body" sz="quarter" idx="4294967295"/>
          </p:nvPr>
        </p:nvSpPr>
        <p:spPr>
          <a:xfrm>
            <a:off x="6804571" y="519780"/>
            <a:ext cx="2214461" cy="1196058"/>
          </a:xfrm>
          <a:ln>
            <a:noFill/>
          </a:ln>
        </p:spPr>
        <p:txBody>
          <a:bodyPr/>
          <a:lstStyle/>
          <a:p>
            <a:pPr marL="0" indent="0">
              <a:buNone/>
            </a:pPr>
            <a:r>
              <a:rPr lang="en-GB" sz="1600" b="1" dirty="0"/>
              <a:t> </a:t>
            </a:r>
            <a:r>
              <a:rPr lang="en-GB" sz="1600" dirty="0">
                <a:latin typeface="+mn-lt"/>
              </a:rPr>
              <a:t>TOTAL NUMBER OF </a:t>
            </a:r>
          </a:p>
          <a:p>
            <a:pPr marL="0" indent="0">
              <a:buNone/>
            </a:pPr>
            <a:r>
              <a:rPr lang="en-GB" sz="1600" dirty="0">
                <a:latin typeface="+mn-lt"/>
              </a:rPr>
              <a:t> ‘</a:t>
            </a:r>
            <a:r>
              <a:rPr lang="en-GB" sz="1600" b="1" dirty="0">
                <a:latin typeface="+mn-lt"/>
              </a:rPr>
              <a:t>SATISFIED</a:t>
            </a:r>
            <a:r>
              <a:rPr lang="en-GB" sz="1600" dirty="0">
                <a:latin typeface="+mn-lt"/>
              </a:rPr>
              <a:t>’</a:t>
            </a:r>
          </a:p>
          <a:p>
            <a:pPr marL="0" indent="0">
              <a:buNone/>
            </a:pPr>
            <a:r>
              <a:rPr lang="en-GB" sz="1600" dirty="0">
                <a:latin typeface="+mn-lt"/>
              </a:rPr>
              <a:t> JUDGMENTS</a:t>
            </a:r>
            <a:r>
              <a:rPr lang="en-GB" sz="1600" b="1" dirty="0">
                <a:latin typeface="+mn-lt"/>
              </a:rPr>
              <a:t>:</a:t>
            </a:r>
          </a:p>
          <a:p>
            <a:pPr marL="0" indent="0">
              <a:buNone/>
            </a:pPr>
            <a:r>
              <a:rPr lang="en-GB" sz="1600" b="1" dirty="0">
                <a:solidFill>
                  <a:srgbClr val="373737"/>
                </a:solidFill>
                <a:latin typeface="+mn-lt"/>
              </a:rPr>
              <a:t> 179,349</a:t>
            </a:r>
          </a:p>
          <a:p>
            <a:pPr marL="0" indent="0">
              <a:buNone/>
            </a:pPr>
            <a:endParaRPr lang="en-GB" sz="1600" b="1" dirty="0">
              <a:solidFill>
                <a:srgbClr val="373737"/>
              </a:solidFill>
              <a:latin typeface="+mn-lt"/>
            </a:endParaRPr>
          </a:p>
        </p:txBody>
      </p:sp>
      <p:graphicFrame>
        <p:nvGraphicFramePr>
          <p:cNvPr id="6" name="Chart 5"/>
          <p:cNvGraphicFramePr/>
          <p:nvPr/>
        </p:nvGraphicFramePr>
        <p:xfrm>
          <a:off x="4359174" y="323690"/>
          <a:ext cx="2153050" cy="2093735"/>
        </p:xfrm>
        <a:graphic>
          <a:graphicData uri="http://schemas.openxmlformats.org/drawingml/2006/chart">
            <c:chart xmlns:c="http://schemas.openxmlformats.org/drawingml/2006/chart" xmlns:r="http://schemas.openxmlformats.org/officeDocument/2006/relationships" r:id="rId3"/>
          </a:graphicData>
        </a:graphic>
      </p:graphicFrame>
      <p:sp>
        <p:nvSpPr>
          <p:cNvPr id="12" name="Slide Number Placeholder 2">
            <a:extLst>
              <a:ext uri="{FF2B5EF4-FFF2-40B4-BE49-F238E27FC236}">
                <a16:creationId xmlns:a16="http://schemas.microsoft.com/office/drawing/2014/main" id="{8514316B-A1C0-43ED-94A7-101D92E1E41B}"/>
              </a:ext>
            </a:extLst>
          </p:cNvPr>
          <p:cNvSpPr>
            <a:spLocks noGrp="1"/>
          </p:cNvSpPr>
          <p:nvPr>
            <p:ph type="sldNum" sz="quarter" idx="12"/>
          </p:nvPr>
        </p:nvSpPr>
        <p:spPr>
          <a:xfrm>
            <a:off x="197767" y="325120"/>
            <a:ext cx="2874972" cy="223862"/>
          </a:xfrm>
        </p:spPr>
        <p:txBody>
          <a:bodyPr/>
          <a:lstStyle/>
          <a:p>
            <a:pPr defTabSz="457189"/>
            <a:r>
              <a:rPr lang="en-US" sz="800" b="1" dirty="0">
                <a:solidFill>
                  <a:srgbClr val="373737"/>
                </a:solidFill>
              </a:rPr>
              <a:t>3</a:t>
            </a:r>
            <a:r>
              <a:rPr lang="en-US" sz="800" dirty="0">
                <a:solidFill>
                  <a:srgbClr val="373737"/>
                </a:solidFill>
              </a:rPr>
              <a:t> – Registry Trust statistics book  2023</a:t>
            </a:r>
          </a:p>
        </p:txBody>
      </p:sp>
      <p:pic>
        <p:nvPicPr>
          <p:cNvPr id="13" name="Picture 12" descr="Logo&#10;&#10;Description automatically generated">
            <a:extLst>
              <a:ext uri="{FF2B5EF4-FFF2-40B4-BE49-F238E27FC236}">
                <a16:creationId xmlns:a16="http://schemas.microsoft.com/office/drawing/2014/main" id="{B00C50C5-CB6C-4FEB-B353-791CA7CDB46D}"/>
              </a:ext>
            </a:extLst>
          </p:cNvPr>
          <p:cNvPicPr>
            <a:picLocks noChangeAspect="1"/>
          </p:cNvPicPr>
          <p:nvPr/>
        </p:nvPicPr>
        <p:blipFill>
          <a:blip r:embed="rId4"/>
          <a:stretch>
            <a:fillRect/>
          </a:stretch>
        </p:blipFill>
        <p:spPr>
          <a:xfrm>
            <a:off x="8609583" y="4499013"/>
            <a:ext cx="534418" cy="534418"/>
          </a:xfrm>
          <a:prstGeom prst="rect">
            <a:avLst/>
          </a:prstGeom>
        </p:spPr>
      </p:pic>
      <p:sp>
        <p:nvSpPr>
          <p:cNvPr id="15" name="Slide Number Placeholder 2">
            <a:extLst>
              <a:ext uri="{FF2B5EF4-FFF2-40B4-BE49-F238E27FC236}">
                <a16:creationId xmlns:a16="http://schemas.microsoft.com/office/drawing/2014/main" id="{D2F27756-47F7-4509-AFBB-F2CDFB12FD47}"/>
              </a:ext>
            </a:extLst>
          </p:cNvPr>
          <p:cNvSpPr txBox="1">
            <a:spLocks/>
          </p:cNvSpPr>
          <p:nvPr/>
        </p:nvSpPr>
        <p:spPr>
          <a:xfrm>
            <a:off x="7849158" y="4908276"/>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189"/>
            <a:r>
              <a:rPr lang="en-GB" sz="800" dirty="0">
                <a:solidFill>
                  <a:srgbClr val="EF7F46"/>
                </a:solidFill>
                <a:hlinkClick r:id="rId5">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6" name="Rectangle 15">
            <a:extLst>
              <a:ext uri="{FF2B5EF4-FFF2-40B4-BE49-F238E27FC236}">
                <a16:creationId xmlns:a16="http://schemas.microsoft.com/office/drawing/2014/main" id="{551D1D84-3B1F-479D-A438-62F1531A6B75}"/>
              </a:ext>
            </a:extLst>
          </p:cNvPr>
          <p:cNvSpPr/>
          <p:nvPr/>
        </p:nvSpPr>
        <p:spPr>
          <a:xfrm>
            <a:off x="1"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GB">
              <a:solidFill>
                <a:srgbClr val="F0EBEB"/>
              </a:solidFill>
              <a:latin typeface="Calibri"/>
            </a:endParaRPr>
          </a:p>
        </p:txBody>
      </p:sp>
      <p:graphicFrame>
        <p:nvGraphicFramePr>
          <p:cNvPr id="17" name="Chart 16">
            <a:extLst>
              <a:ext uri="{FF2B5EF4-FFF2-40B4-BE49-F238E27FC236}">
                <a16:creationId xmlns:a16="http://schemas.microsoft.com/office/drawing/2014/main" id="{DAB11468-4111-245F-698B-81B466D74576}"/>
              </a:ext>
            </a:extLst>
          </p:cNvPr>
          <p:cNvGraphicFramePr>
            <a:graphicFrameLocks/>
          </p:cNvGraphicFramePr>
          <p:nvPr/>
        </p:nvGraphicFramePr>
        <p:xfrm>
          <a:off x="2739876" y="3010718"/>
          <a:ext cx="2133600" cy="1861395"/>
        </p:xfrm>
        <a:graphic>
          <a:graphicData uri="http://schemas.openxmlformats.org/drawingml/2006/chart">
            <c:chart xmlns:c="http://schemas.openxmlformats.org/drawingml/2006/chart" xmlns:r="http://schemas.openxmlformats.org/officeDocument/2006/relationships" r:id="rId6"/>
          </a:graphicData>
        </a:graphic>
      </p:graphicFrame>
      <p:sp>
        <p:nvSpPr>
          <p:cNvPr id="23" name="TextBox 22">
            <a:extLst>
              <a:ext uri="{FF2B5EF4-FFF2-40B4-BE49-F238E27FC236}">
                <a16:creationId xmlns:a16="http://schemas.microsoft.com/office/drawing/2014/main" id="{AF8DADAA-D6F0-0B3E-62B8-FE537D6B0E61}"/>
              </a:ext>
            </a:extLst>
          </p:cNvPr>
          <p:cNvSpPr txBox="1"/>
          <p:nvPr/>
        </p:nvSpPr>
        <p:spPr>
          <a:xfrm>
            <a:off x="2093359" y="515509"/>
            <a:ext cx="2166679" cy="1200329"/>
          </a:xfrm>
          <a:prstGeom prst="rect">
            <a:avLst/>
          </a:prstGeom>
          <a:noFill/>
          <a:ln>
            <a:noFill/>
          </a:ln>
        </p:spPr>
        <p:txBody>
          <a:bodyPr wrap="square" rtlCol="0">
            <a:spAutoFit/>
          </a:bodyPr>
          <a:lstStyle/>
          <a:p>
            <a:pPr defTabSz="457189"/>
            <a:r>
              <a:rPr lang="en-GB" dirty="0">
                <a:solidFill>
                  <a:srgbClr val="373737"/>
                </a:solidFill>
                <a:latin typeface="Calibri"/>
              </a:rPr>
              <a:t>TOTAL </a:t>
            </a:r>
            <a:r>
              <a:rPr lang="en-GB" b="1" dirty="0">
                <a:solidFill>
                  <a:srgbClr val="373737"/>
                </a:solidFill>
                <a:latin typeface="Calibri"/>
              </a:rPr>
              <a:t>NUMBER</a:t>
            </a:r>
            <a:r>
              <a:rPr lang="en-GB" dirty="0">
                <a:solidFill>
                  <a:srgbClr val="373737"/>
                </a:solidFill>
                <a:latin typeface="Calibri"/>
              </a:rPr>
              <a:t> OF JUDGMENTS:</a:t>
            </a:r>
          </a:p>
          <a:p>
            <a:pPr defTabSz="457189"/>
            <a:r>
              <a:rPr lang="en-GB" b="1" dirty="0">
                <a:solidFill>
                  <a:srgbClr val="373737"/>
                </a:solidFill>
                <a:latin typeface="Calibri"/>
              </a:rPr>
              <a:t>1,042,556</a:t>
            </a:r>
          </a:p>
          <a:p>
            <a:pPr defTabSz="457189"/>
            <a:endParaRPr lang="en-GB" dirty="0">
              <a:solidFill>
                <a:srgbClr val="373737"/>
              </a:solidFill>
              <a:latin typeface="Calibri"/>
            </a:endParaRPr>
          </a:p>
        </p:txBody>
      </p:sp>
      <p:sp>
        <p:nvSpPr>
          <p:cNvPr id="24" name="TextBox 23">
            <a:extLst>
              <a:ext uri="{FF2B5EF4-FFF2-40B4-BE49-F238E27FC236}">
                <a16:creationId xmlns:a16="http://schemas.microsoft.com/office/drawing/2014/main" id="{8443A4CD-B647-1D05-74AE-A0CC9C2D353F}"/>
              </a:ext>
            </a:extLst>
          </p:cNvPr>
          <p:cNvSpPr txBox="1"/>
          <p:nvPr/>
        </p:nvSpPr>
        <p:spPr>
          <a:xfrm>
            <a:off x="4454658" y="519318"/>
            <a:ext cx="2198429" cy="1477328"/>
          </a:xfrm>
          <a:prstGeom prst="rect">
            <a:avLst/>
          </a:prstGeom>
          <a:noFill/>
          <a:ln>
            <a:noFill/>
          </a:ln>
        </p:spPr>
        <p:txBody>
          <a:bodyPr wrap="square" rtlCol="0">
            <a:spAutoFit/>
          </a:bodyPr>
          <a:lstStyle/>
          <a:p>
            <a:pPr defTabSz="457189"/>
            <a:r>
              <a:rPr lang="en-GB" dirty="0">
                <a:solidFill>
                  <a:srgbClr val="373737"/>
                </a:solidFill>
                <a:latin typeface="Calibri"/>
              </a:rPr>
              <a:t>TOTAL </a:t>
            </a:r>
            <a:r>
              <a:rPr lang="en-GB" b="1" dirty="0">
                <a:solidFill>
                  <a:srgbClr val="373737"/>
                </a:solidFill>
                <a:latin typeface="Calibri"/>
              </a:rPr>
              <a:t>VALUE</a:t>
            </a:r>
            <a:r>
              <a:rPr lang="en-GB" dirty="0">
                <a:solidFill>
                  <a:srgbClr val="373737"/>
                </a:solidFill>
                <a:latin typeface="Calibri"/>
              </a:rPr>
              <a:t> OF JUDGMENTS</a:t>
            </a:r>
            <a:r>
              <a:rPr lang="en-GB" b="1" dirty="0">
                <a:solidFill>
                  <a:srgbClr val="373737"/>
                </a:solidFill>
                <a:latin typeface="Calibri"/>
              </a:rPr>
              <a:t>: £2,317,083,600</a:t>
            </a:r>
          </a:p>
          <a:p>
            <a:pPr defTabSz="457189"/>
            <a:endParaRPr lang="en-GB" b="1" dirty="0">
              <a:solidFill>
                <a:srgbClr val="373737"/>
              </a:solidFill>
              <a:latin typeface="Calibri"/>
            </a:endParaRPr>
          </a:p>
          <a:p>
            <a:pPr defTabSz="457189"/>
            <a:endParaRPr lang="en-GB" dirty="0">
              <a:solidFill>
                <a:srgbClr val="373737"/>
              </a:solidFill>
              <a:latin typeface="Calibri"/>
            </a:endParaRPr>
          </a:p>
        </p:txBody>
      </p:sp>
      <p:cxnSp>
        <p:nvCxnSpPr>
          <p:cNvPr id="7" name="Straight Connector 6">
            <a:extLst>
              <a:ext uri="{FF2B5EF4-FFF2-40B4-BE49-F238E27FC236}">
                <a16:creationId xmlns:a16="http://schemas.microsoft.com/office/drawing/2014/main" id="{91822A65-1A62-ED8A-25AB-AA14D28A2A4E}"/>
              </a:ext>
            </a:extLst>
          </p:cNvPr>
          <p:cNvCxnSpPr/>
          <p:nvPr/>
        </p:nvCxnSpPr>
        <p:spPr>
          <a:xfrm>
            <a:off x="4330468" y="548983"/>
            <a:ext cx="0" cy="1067167"/>
          </a:xfrm>
          <a:prstGeom prst="line">
            <a:avLst/>
          </a:prstGeom>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5340A03-0A64-699F-626A-F2D96C36BB07}"/>
              </a:ext>
            </a:extLst>
          </p:cNvPr>
          <p:cNvCxnSpPr/>
          <p:nvPr/>
        </p:nvCxnSpPr>
        <p:spPr>
          <a:xfrm>
            <a:off x="6653086" y="548983"/>
            <a:ext cx="0" cy="1067167"/>
          </a:xfrm>
          <a:prstGeom prst="line">
            <a:avLst/>
          </a:prstGeom>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3358D8EA-6141-FAF7-F9D5-5E3F47E56F7D}"/>
              </a:ext>
            </a:extLst>
          </p:cNvPr>
          <p:cNvSpPr txBox="1"/>
          <p:nvPr/>
        </p:nvSpPr>
        <p:spPr>
          <a:xfrm>
            <a:off x="5839336" y="4586749"/>
            <a:ext cx="1756084" cy="207749"/>
          </a:xfrm>
          <a:prstGeom prst="rect">
            <a:avLst/>
          </a:prstGeom>
          <a:noFill/>
        </p:spPr>
        <p:txBody>
          <a:bodyPr wrap="square" rtlCol="0">
            <a:spAutoFit/>
          </a:bodyPr>
          <a:lstStyle/>
          <a:p>
            <a:pPr defTabSz="685800"/>
            <a:r>
              <a:rPr lang="en-GB" sz="750" b="1" dirty="0">
                <a:solidFill>
                  <a:srgbClr val="373737"/>
                </a:solidFill>
                <a:latin typeface="Calibri"/>
              </a:rPr>
              <a:t>Including High court judgments </a:t>
            </a:r>
          </a:p>
        </p:txBody>
      </p:sp>
      <p:pic>
        <p:nvPicPr>
          <p:cNvPr id="3" name="Picture 2">
            <a:extLst>
              <a:ext uri="{FF2B5EF4-FFF2-40B4-BE49-F238E27FC236}">
                <a16:creationId xmlns:a16="http://schemas.microsoft.com/office/drawing/2014/main" id="{F48E940A-D7ED-000E-3C25-44C800411FF2}"/>
              </a:ext>
            </a:extLst>
          </p:cNvPr>
          <p:cNvPicPr>
            <a:picLocks noChangeAspect="1"/>
          </p:cNvPicPr>
          <p:nvPr/>
        </p:nvPicPr>
        <p:blipFill>
          <a:blip r:embed="rId7"/>
          <a:stretch>
            <a:fillRect/>
          </a:stretch>
        </p:blipFill>
        <p:spPr>
          <a:xfrm>
            <a:off x="2606481" y="1695619"/>
            <a:ext cx="5496020" cy="2898899"/>
          </a:xfrm>
          <a:prstGeom prst="rect">
            <a:avLst/>
          </a:prstGeom>
        </p:spPr>
      </p:pic>
    </p:spTree>
    <p:extLst>
      <p:ext uri="{BB962C8B-B14F-4D97-AF65-F5344CB8AC3E}">
        <p14:creationId xmlns:p14="http://schemas.microsoft.com/office/powerpoint/2010/main" val="1645421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671" y="2170481"/>
            <a:ext cx="2073091" cy="1257183"/>
          </a:xfrm>
          <a:effectLst>
            <a:outerShdw blurRad="50800" dist="38100" dir="2700000" algn="tl" rotWithShape="0">
              <a:prstClr val="black">
                <a:alpha val="40000"/>
              </a:prstClr>
            </a:outerShdw>
          </a:effectLst>
        </p:spPr>
        <p:txBody>
          <a:bodyPr/>
          <a:lstStyle/>
          <a:p>
            <a:r>
              <a:rPr lang="en-GB" sz="2800" dirty="0">
                <a:solidFill>
                  <a:srgbClr val="373737"/>
                </a:solidFill>
              </a:rPr>
              <a:t>2023 UK ANNUAL STATISTICS</a:t>
            </a:r>
          </a:p>
        </p:txBody>
      </p:sp>
      <p:sp>
        <p:nvSpPr>
          <p:cNvPr id="5" name="Text Placeholder 4"/>
          <p:cNvSpPr>
            <a:spLocks noGrp="1"/>
          </p:cNvSpPr>
          <p:nvPr>
            <p:ph type="body" sz="quarter" idx="4294967295"/>
          </p:nvPr>
        </p:nvSpPr>
        <p:spPr>
          <a:xfrm>
            <a:off x="6804571" y="519780"/>
            <a:ext cx="2214461" cy="1196058"/>
          </a:xfrm>
          <a:ln>
            <a:noFill/>
          </a:ln>
        </p:spPr>
        <p:txBody>
          <a:bodyPr/>
          <a:lstStyle/>
          <a:p>
            <a:pPr marL="0" indent="0">
              <a:buNone/>
            </a:pPr>
            <a:r>
              <a:rPr lang="en-GB" sz="1600" b="1" dirty="0"/>
              <a:t> </a:t>
            </a:r>
            <a:r>
              <a:rPr lang="en-GB" sz="1600" dirty="0">
                <a:latin typeface="+mn-lt"/>
              </a:rPr>
              <a:t>TOTAL NUMBER OF </a:t>
            </a:r>
          </a:p>
          <a:p>
            <a:pPr marL="0" indent="0">
              <a:buNone/>
            </a:pPr>
            <a:r>
              <a:rPr lang="en-GB" sz="1600" dirty="0">
                <a:latin typeface="+mn-lt"/>
              </a:rPr>
              <a:t> ‘</a:t>
            </a:r>
            <a:r>
              <a:rPr lang="en-GB" sz="1600" b="1" dirty="0">
                <a:latin typeface="+mn-lt"/>
              </a:rPr>
              <a:t>SATISFIED</a:t>
            </a:r>
            <a:r>
              <a:rPr lang="en-GB" sz="1600" dirty="0">
                <a:latin typeface="+mn-lt"/>
              </a:rPr>
              <a:t>’</a:t>
            </a:r>
          </a:p>
          <a:p>
            <a:pPr marL="0" indent="0">
              <a:buNone/>
            </a:pPr>
            <a:r>
              <a:rPr lang="en-GB" sz="1600" dirty="0">
                <a:latin typeface="+mn-lt"/>
              </a:rPr>
              <a:t> JUDGMENTS</a:t>
            </a:r>
            <a:r>
              <a:rPr lang="en-GB" sz="1600" b="1" dirty="0">
                <a:latin typeface="+mn-lt"/>
              </a:rPr>
              <a:t>:</a:t>
            </a:r>
          </a:p>
          <a:p>
            <a:pPr marL="0" indent="0">
              <a:buNone/>
            </a:pPr>
            <a:r>
              <a:rPr lang="en-GB" sz="1600" b="1" dirty="0">
                <a:solidFill>
                  <a:srgbClr val="373737"/>
                </a:solidFill>
                <a:latin typeface="+mn-lt"/>
              </a:rPr>
              <a:t> 179,234</a:t>
            </a:r>
          </a:p>
          <a:p>
            <a:pPr marL="0" indent="0">
              <a:buNone/>
            </a:pPr>
            <a:endParaRPr lang="en-GB" sz="1600" b="1" dirty="0">
              <a:solidFill>
                <a:srgbClr val="373737"/>
              </a:solidFill>
              <a:latin typeface="+mn-lt"/>
            </a:endParaRPr>
          </a:p>
          <a:p>
            <a:pPr marL="0" indent="0">
              <a:buNone/>
            </a:pPr>
            <a:endParaRPr lang="en-GB" sz="1600" b="1" dirty="0">
              <a:solidFill>
                <a:srgbClr val="373737"/>
              </a:solidFill>
              <a:latin typeface="+mn-lt"/>
            </a:endParaRPr>
          </a:p>
        </p:txBody>
      </p:sp>
      <p:graphicFrame>
        <p:nvGraphicFramePr>
          <p:cNvPr id="6" name="Chart 5"/>
          <p:cNvGraphicFramePr/>
          <p:nvPr/>
        </p:nvGraphicFramePr>
        <p:xfrm>
          <a:off x="4359174" y="323690"/>
          <a:ext cx="2153050" cy="2093735"/>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2">
            <a:extLst>
              <a:ext uri="{FF2B5EF4-FFF2-40B4-BE49-F238E27FC236}">
                <a16:creationId xmlns:a16="http://schemas.microsoft.com/office/drawing/2014/main" id="{8514316B-A1C0-43ED-94A7-101D92E1E41B}"/>
              </a:ext>
            </a:extLst>
          </p:cNvPr>
          <p:cNvSpPr>
            <a:spLocks noGrp="1"/>
          </p:cNvSpPr>
          <p:nvPr>
            <p:ph type="sldNum" sz="quarter" idx="12"/>
          </p:nvPr>
        </p:nvSpPr>
        <p:spPr>
          <a:xfrm>
            <a:off x="197767" y="325120"/>
            <a:ext cx="2874972" cy="223862"/>
          </a:xfrm>
        </p:spPr>
        <p:txBody>
          <a:bodyPr/>
          <a:lstStyle/>
          <a:p>
            <a:pPr defTabSz="457189">
              <a:defRPr/>
            </a:pPr>
            <a:r>
              <a:rPr lang="en-US" sz="800" b="1" dirty="0">
                <a:solidFill>
                  <a:srgbClr val="373737"/>
                </a:solidFill>
              </a:rPr>
              <a:t>4</a:t>
            </a:r>
            <a:r>
              <a:rPr lang="en-US" sz="800" dirty="0">
                <a:solidFill>
                  <a:srgbClr val="373737"/>
                </a:solidFill>
              </a:rPr>
              <a:t> – Registry Trust statistics book  2023</a:t>
            </a:r>
          </a:p>
        </p:txBody>
      </p:sp>
      <p:pic>
        <p:nvPicPr>
          <p:cNvPr id="13" name="Picture 12" descr="Logo&#10;&#10;Description automatically generated">
            <a:extLst>
              <a:ext uri="{FF2B5EF4-FFF2-40B4-BE49-F238E27FC236}">
                <a16:creationId xmlns:a16="http://schemas.microsoft.com/office/drawing/2014/main" id="{B00C50C5-CB6C-4FEB-B353-791CA7CDB46D}"/>
              </a:ext>
            </a:extLst>
          </p:cNvPr>
          <p:cNvPicPr>
            <a:picLocks noChangeAspect="1"/>
          </p:cNvPicPr>
          <p:nvPr/>
        </p:nvPicPr>
        <p:blipFill>
          <a:blip r:embed="rId3"/>
          <a:stretch>
            <a:fillRect/>
          </a:stretch>
        </p:blipFill>
        <p:spPr>
          <a:xfrm>
            <a:off x="8609583" y="4499013"/>
            <a:ext cx="534418" cy="534418"/>
          </a:xfrm>
          <a:prstGeom prst="rect">
            <a:avLst/>
          </a:prstGeom>
        </p:spPr>
      </p:pic>
      <p:sp>
        <p:nvSpPr>
          <p:cNvPr id="15" name="Slide Number Placeholder 2">
            <a:extLst>
              <a:ext uri="{FF2B5EF4-FFF2-40B4-BE49-F238E27FC236}">
                <a16:creationId xmlns:a16="http://schemas.microsoft.com/office/drawing/2014/main" id="{D2F27756-47F7-4509-AFBB-F2CDFB12FD47}"/>
              </a:ext>
            </a:extLst>
          </p:cNvPr>
          <p:cNvSpPr txBox="1">
            <a:spLocks/>
          </p:cNvSpPr>
          <p:nvPr/>
        </p:nvSpPr>
        <p:spPr>
          <a:xfrm>
            <a:off x="7849158" y="4908276"/>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189">
              <a:defRPr/>
            </a:pP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6" name="Rectangle 15">
            <a:extLst>
              <a:ext uri="{FF2B5EF4-FFF2-40B4-BE49-F238E27FC236}">
                <a16:creationId xmlns:a16="http://schemas.microsoft.com/office/drawing/2014/main" id="{551D1D84-3B1F-479D-A438-62F1531A6B75}"/>
              </a:ext>
            </a:extLst>
          </p:cNvPr>
          <p:cNvSpPr/>
          <p:nvPr/>
        </p:nvSpPr>
        <p:spPr>
          <a:xfrm>
            <a:off x="1"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GB">
              <a:solidFill>
                <a:srgbClr val="F0EBEB"/>
              </a:solidFill>
              <a:latin typeface="Calibri"/>
            </a:endParaRPr>
          </a:p>
        </p:txBody>
      </p:sp>
      <p:graphicFrame>
        <p:nvGraphicFramePr>
          <p:cNvPr id="17" name="Chart 16">
            <a:extLst>
              <a:ext uri="{FF2B5EF4-FFF2-40B4-BE49-F238E27FC236}">
                <a16:creationId xmlns:a16="http://schemas.microsoft.com/office/drawing/2014/main" id="{DAB11468-4111-245F-698B-81B466D74576}"/>
              </a:ext>
            </a:extLst>
          </p:cNvPr>
          <p:cNvGraphicFramePr>
            <a:graphicFrameLocks/>
          </p:cNvGraphicFramePr>
          <p:nvPr/>
        </p:nvGraphicFramePr>
        <p:xfrm>
          <a:off x="2739876" y="3010718"/>
          <a:ext cx="2133600" cy="1861395"/>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Box 22">
            <a:extLst>
              <a:ext uri="{FF2B5EF4-FFF2-40B4-BE49-F238E27FC236}">
                <a16:creationId xmlns:a16="http://schemas.microsoft.com/office/drawing/2014/main" id="{AF8DADAA-D6F0-0B3E-62B8-FE537D6B0E61}"/>
              </a:ext>
            </a:extLst>
          </p:cNvPr>
          <p:cNvSpPr txBox="1"/>
          <p:nvPr/>
        </p:nvSpPr>
        <p:spPr>
          <a:xfrm>
            <a:off x="2093359" y="515509"/>
            <a:ext cx="2166679" cy="1200329"/>
          </a:xfrm>
          <a:prstGeom prst="rect">
            <a:avLst/>
          </a:prstGeom>
          <a:noFill/>
          <a:ln>
            <a:noFill/>
          </a:ln>
        </p:spPr>
        <p:txBody>
          <a:bodyPr wrap="square" rtlCol="0">
            <a:spAutoFit/>
          </a:bodyPr>
          <a:lstStyle/>
          <a:p>
            <a:pPr defTabSz="457189">
              <a:defRPr/>
            </a:pPr>
            <a:r>
              <a:rPr lang="en-GB" dirty="0">
                <a:solidFill>
                  <a:srgbClr val="373737"/>
                </a:solidFill>
                <a:latin typeface="Calibri"/>
              </a:rPr>
              <a:t>TOTAL </a:t>
            </a:r>
            <a:r>
              <a:rPr lang="en-GB" b="1" dirty="0">
                <a:solidFill>
                  <a:srgbClr val="373737"/>
                </a:solidFill>
                <a:latin typeface="Calibri"/>
              </a:rPr>
              <a:t>NUMBER</a:t>
            </a:r>
            <a:r>
              <a:rPr lang="en-GB" dirty="0">
                <a:solidFill>
                  <a:srgbClr val="373737"/>
                </a:solidFill>
                <a:latin typeface="Calibri"/>
              </a:rPr>
              <a:t> OF JUDGMENTS:</a:t>
            </a:r>
          </a:p>
          <a:p>
            <a:pPr defTabSz="457189">
              <a:defRPr/>
            </a:pPr>
            <a:r>
              <a:rPr lang="en-GB" b="1" dirty="0">
                <a:solidFill>
                  <a:srgbClr val="373737"/>
                </a:solidFill>
                <a:latin typeface="Calibri"/>
              </a:rPr>
              <a:t>1,039,585</a:t>
            </a:r>
          </a:p>
          <a:p>
            <a:pPr defTabSz="457189">
              <a:defRPr/>
            </a:pPr>
            <a:endParaRPr lang="en-GB" dirty="0">
              <a:solidFill>
                <a:srgbClr val="373737"/>
              </a:solidFill>
              <a:latin typeface="Calibri"/>
            </a:endParaRPr>
          </a:p>
        </p:txBody>
      </p:sp>
      <p:sp>
        <p:nvSpPr>
          <p:cNvPr id="24" name="TextBox 23">
            <a:extLst>
              <a:ext uri="{FF2B5EF4-FFF2-40B4-BE49-F238E27FC236}">
                <a16:creationId xmlns:a16="http://schemas.microsoft.com/office/drawing/2014/main" id="{8443A4CD-B647-1D05-74AE-A0CC9C2D353F}"/>
              </a:ext>
            </a:extLst>
          </p:cNvPr>
          <p:cNvSpPr txBox="1"/>
          <p:nvPr/>
        </p:nvSpPr>
        <p:spPr>
          <a:xfrm>
            <a:off x="4454658" y="519318"/>
            <a:ext cx="2198429" cy="1754326"/>
          </a:xfrm>
          <a:prstGeom prst="rect">
            <a:avLst/>
          </a:prstGeom>
          <a:noFill/>
          <a:ln>
            <a:noFill/>
          </a:ln>
        </p:spPr>
        <p:txBody>
          <a:bodyPr wrap="square" rtlCol="0">
            <a:spAutoFit/>
          </a:bodyPr>
          <a:lstStyle/>
          <a:p>
            <a:pPr defTabSz="457189">
              <a:defRPr/>
            </a:pPr>
            <a:r>
              <a:rPr lang="en-GB" dirty="0">
                <a:solidFill>
                  <a:srgbClr val="373737"/>
                </a:solidFill>
                <a:latin typeface="Calibri"/>
              </a:rPr>
              <a:t>TOTAL </a:t>
            </a:r>
            <a:r>
              <a:rPr lang="en-GB" b="1" dirty="0">
                <a:solidFill>
                  <a:srgbClr val="373737"/>
                </a:solidFill>
                <a:latin typeface="Calibri"/>
              </a:rPr>
              <a:t>VALUE</a:t>
            </a:r>
            <a:r>
              <a:rPr lang="en-GB" dirty="0">
                <a:solidFill>
                  <a:srgbClr val="373737"/>
                </a:solidFill>
                <a:latin typeface="Calibri"/>
              </a:rPr>
              <a:t> OF JUDGMENTS</a:t>
            </a:r>
            <a:r>
              <a:rPr lang="en-GB" b="1" dirty="0">
                <a:solidFill>
                  <a:srgbClr val="373737"/>
                </a:solidFill>
                <a:latin typeface="Calibri"/>
              </a:rPr>
              <a:t>: £2,072,895,605</a:t>
            </a:r>
          </a:p>
          <a:p>
            <a:pPr defTabSz="457189">
              <a:defRPr/>
            </a:pPr>
            <a:endParaRPr lang="en-GB" b="1" dirty="0">
              <a:solidFill>
                <a:srgbClr val="373737"/>
              </a:solidFill>
              <a:latin typeface="Calibri"/>
            </a:endParaRPr>
          </a:p>
          <a:p>
            <a:pPr defTabSz="457189">
              <a:defRPr/>
            </a:pPr>
            <a:endParaRPr lang="en-GB" b="1" dirty="0">
              <a:solidFill>
                <a:srgbClr val="373737"/>
              </a:solidFill>
              <a:latin typeface="Calibri"/>
            </a:endParaRPr>
          </a:p>
          <a:p>
            <a:pPr defTabSz="457189">
              <a:defRPr/>
            </a:pPr>
            <a:endParaRPr lang="en-GB" dirty="0">
              <a:solidFill>
                <a:srgbClr val="373737"/>
              </a:solidFill>
              <a:latin typeface="Calibri"/>
            </a:endParaRPr>
          </a:p>
        </p:txBody>
      </p:sp>
      <p:cxnSp>
        <p:nvCxnSpPr>
          <p:cNvPr id="7" name="Straight Connector 6">
            <a:extLst>
              <a:ext uri="{FF2B5EF4-FFF2-40B4-BE49-F238E27FC236}">
                <a16:creationId xmlns:a16="http://schemas.microsoft.com/office/drawing/2014/main" id="{91822A65-1A62-ED8A-25AB-AA14D28A2A4E}"/>
              </a:ext>
            </a:extLst>
          </p:cNvPr>
          <p:cNvCxnSpPr/>
          <p:nvPr/>
        </p:nvCxnSpPr>
        <p:spPr>
          <a:xfrm>
            <a:off x="4330468" y="548983"/>
            <a:ext cx="0" cy="1067167"/>
          </a:xfrm>
          <a:prstGeom prst="line">
            <a:avLst/>
          </a:prstGeom>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5340A03-0A64-699F-626A-F2D96C36BB07}"/>
              </a:ext>
            </a:extLst>
          </p:cNvPr>
          <p:cNvCxnSpPr/>
          <p:nvPr/>
        </p:nvCxnSpPr>
        <p:spPr>
          <a:xfrm>
            <a:off x="6653086" y="548983"/>
            <a:ext cx="0" cy="1067167"/>
          </a:xfrm>
          <a:prstGeom prst="line">
            <a:avLst/>
          </a:prstGeom>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3358D8EA-6141-FAF7-F9D5-5E3F47E56F7D}"/>
              </a:ext>
            </a:extLst>
          </p:cNvPr>
          <p:cNvSpPr txBox="1"/>
          <p:nvPr/>
        </p:nvSpPr>
        <p:spPr>
          <a:xfrm>
            <a:off x="5508523" y="4638216"/>
            <a:ext cx="2340635" cy="207749"/>
          </a:xfrm>
          <a:prstGeom prst="rect">
            <a:avLst/>
          </a:prstGeom>
          <a:noFill/>
        </p:spPr>
        <p:txBody>
          <a:bodyPr wrap="square" rtlCol="0">
            <a:spAutoFit/>
          </a:bodyPr>
          <a:lstStyle/>
          <a:p>
            <a:pPr defTabSz="685800">
              <a:defRPr/>
            </a:pPr>
            <a:r>
              <a:rPr lang="en-GB" sz="750" b="1" dirty="0">
                <a:solidFill>
                  <a:srgbClr val="373737"/>
                </a:solidFill>
                <a:latin typeface="Calibri"/>
              </a:rPr>
              <a:t>Dose not include High court judgments for 2023  </a:t>
            </a:r>
          </a:p>
        </p:txBody>
      </p:sp>
      <p:pic>
        <p:nvPicPr>
          <p:cNvPr id="8" name="Picture 7">
            <a:extLst>
              <a:ext uri="{FF2B5EF4-FFF2-40B4-BE49-F238E27FC236}">
                <a16:creationId xmlns:a16="http://schemas.microsoft.com/office/drawing/2014/main" id="{BD550949-107D-7F8C-6A59-9F942552DBF5}"/>
              </a:ext>
            </a:extLst>
          </p:cNvPr>
          <p:cNvPicPr>
            <a:picLocks noChangeAspect="1"/>
          </p:cNvPicPr>
          <p:nvPr/>
        </p:nvPicPr>
        <p:blipFill>
          <a:blip r:embed="rId6"/>
          <a:stretch>
            <a:fillRect/>
          </a:stretch>
        </p:blipFill>
        <p:spPr>
          <a:xfrm>
            <a:off x="2606481" y="1715839"/>
            <a:ext cx="5496020" cy="2898899"/>
          </a:xfrm>
          <a:prstGeom prst="rect">
            <a:avLst/>
          </a:prstGeom>
        </p:spPr>
      </p:pic>
    </p:spTree>
    <p:extLst>
      <p:ext uri="{BB962C8B-B14F-4D97-AF65-F5344CB8AC3E}">
        <p14:creationId xmlns:p14="http://schemas.microsoft.com/office/powerpoint/2010/main" val="1003829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8307" y="555923"/>
            <a:ext cx="2073091" cy="718151"/>
          </a:xfrm>
        </p:spPr>
        <p:txBody>
          <a:bodyPr/>
          <a:lstStyle/>
          <a:p>
            <a:r>
              <a:rPr lang="en-GB" sz="2400" dirty="0">
                <a:solidFill>
                  <a:srgbClr val="373737"/>
                </a:solidFill>
              </a:rPr>
              <a:t>QUARTERLY</a:t>
            </a:r>
            <a:r>
              <a:rPr lang="en-GB" dirty="0">
                <a:solidFill>
                  <a:srgbClr val="373737"/>
                </a:solidFill>
              </a:rPr>
              <a:t> </a:t>
            </a:r>
            <a:r>
              <a:rPr lang="en-GB" sz="2400" dirty="0">
                <a:solidFill>
                  <a:srgbClr val="373737"/>
                </a:solidFill>
              </a:rPr>
              <a:t>ROUND UP</a:t>
            </a:r>
          </a:p>
        </p:txBody>
      </p:sp>
      <p:sp>
        <p:nvSpPr>
          <p:cNvPr id="3" name="Content Placeholder 2"/>
          <p:cNvSpPr>
            <a:spLocks noGrp="1"/>
          </p:cNvSpPr>
          <p:nvPr>
            <p:ph idx="4294967295"/>
          </p:nvPr>
        </p:nvSpPr>
        <p:spPr>
          <a:xfrm>
            <a:off x="211796" y="2538509"/>
            <a:ext cx="2469650" cy="2604991"/>
          </a:xfrm>
        </p:spPr>
        <p:txBody>
          <a:bodyPr/>
          <a:lstStyle/>
          <a:p>
            <a:pPr marL="0" indent="0" algn="just">
              <a:buNone/>
            </a:pPr>
            <a:r>
              <a:rPr lang="en-GB" sz="1000" dirty="0">
                <a:latin typeface="+mn-lt"/>
              </a:rPr>
              <a:t>During the period of 1</a:t>
            </a:r>
            <a:r>
              <a:rPr lang="en-GB" sz="1000" baseline="30000" dirty="0">
                <a:latin typeface="+mn-lt"/>
              </a:rPr>
              <a:t>st</a:t>
            </a:r>
            <a:r>
              <a:rPr lang="en-GB" sz="1000" dirty="0">
                <a:latin typeface="+mn-lt"/>
              </a:rPr>
              <a:t> October 2023 to 31</a:t>
            </a:r>
            <a:r>
              <a:rPr lang="en-GB" sz="1000" baseline="30000" dirty="0">
                <a:latin typeface="+mn-lt"/>
              </a:rPr>
              <a:t>st</a:t>
            </a:r>
            <a:endParaRPr lang="en-GB" sz="1000" dirty="0">
              <a:latin typeface="+mn-lt"/>
            </a:endParaRPr>
          </a:p>
          <a:p>
            <a:pPr marL="0" indent="0" algn="just">
              <a:buNone/>
            </a:pPr>
            <a:r>
              <a:rPr lang="en-GB" sz="1000" dirty="0">
                <a:latin typeface="+mn-lt"/>
              </a:rPr>
              <a:t>December 2023, 97.58% of all judgments came</a:t>
            </a:r>
          </a:p>
          <a:p>
            <a:pPr marL="0" indent="0" algn="just">
              <a:buNone/>
            </a:pPr>
            <a:r>
              <a:rPr lang="en-GB" sz="1000" dirty="0">
                <a:latin typeface="+mn-lt"/>
              </a:rPr>
              <a:t>from courts in England and Wales.</a:t>
            </a:r>
          </a:p>
          <a:p>
            <a:pPr marL="0" indent="0" algn="just">
              <a:buNone/>
            </a:pPr>
            <a:endParaRPr lang="en-GB" sz="1000" dirty="0">
              <a:solidFill>
                <a:srgbClr val="FF0000"/>
              </a:solidFill>
              <a:latin typeface="+mn-lt"/>
            </a:endParaRPr>
          </a:p>
          <a:p>
            <a:pPr marL="0" indent="0" algn="just">
              <a:buNone/>
            </a:pPr>
            <a:r>
              <a:rPr lang="en-GB" sz="1000" dirty="0">
                <a:latin typeface="+mn-lt"/>
              </a:rPr>
              <a:t>Compared to the same period last year, the </a:t>
            </a:r>
          </a:p>
          <a:p>
            <a:pPr marL="0" indent="0" algn="just">
              <a:buNone/>
            </a:pPr>
            <a:r>
              <a:rPr lang="en-GB" sz="1000" dirty="0">
                <a:latin typeface="+mn-lt"/>
              </a:rPr>
              <a:t>number of judgments across all jurisdictions </a:t>
            </a:r>
          </a:p>
          <a:p>
            <a:pPr marL="0" indent="0" algn="just">
              <a:buNone/>
            </a:pPr>
            <a:r>
              <a:rPr lang="en-GB" sz="1000" dirty="0">
                <a:latin typeface="+mn-lt"/>
              </a:rPr>
              <a:t>saw a 6.13% decrease moving from 259,343 to</a:t>
            </a:r>
          </a:p>
          <a:p>
            <a:pPr marL="0" indent="0" algn="just">
              <a:buNone/>
            </a:pPr>
            <a:r>
              <a:rPr lang="en-GB" sz="1000" dirty="0">
                <a:latin typeface="+mn-lt"/>
              </a:rPr>
              <a:t>243,448.</a:t>
            </a:r>
          </a:p>
          <a:p>
            <a:pPr marL="0" indent="0" algn="just">
              <a:buNone/>
            </a:pPr>
            <a:endParaRPr lang="en-GB" sz="1000" dirty="0">
              <a:latin typeface="+mn-lt"/>
            </a:endParaRPr>
          </a:p>
          <a:p>
            <a:pPr marL="0" indent="0" algn="just">
              <a:buNone/>
            </a:pPr>
            <a:r>
              <a:rPr lang="en-GB" sz="1000" dirty="0">
                <a:latin typeface="+mn-lt"/>
              </a:rPr>
              <a:t>The </a:t>
            </a:r>
            <a:r>
              <a:rPr lang="en-GB" sz="1000" i="1" dirty="0">
                <a:latin typeface="+mn-lt"/>
              </a:rPr>
              <a:t>average</a:t>
            </a:r>
            <a:r>
              <a:rPr lang="en-GB" sz="1000" dirty="0">
                <a:latin typeface="+mn-lt"/>
              </a:rPr>
              <a:t> value of judgments across all</a:t>
            </a:r>
          </a:p>
          <a:p>
            <a:pPr marL="0" indent="0" algn="just">
              <a:buNone/>
            </a:pPr>
            <a:r>
              <a:rPr lang="en-GB" sz="1000" dirty="0">
                <a:latin typeface="+mn-lt"/>
              </a:rPr>
              <a:t>jurisdictions this quarter was £2,063.</a:t>
            </a:r>
          </a:p>
          <a:p>
            <a:pPr marL="0" indent="0" algn="just">
              <a:buNone/>
            </a:pPr>
            <a:r>
              <a:rPr lang="en-GB" sz="1000" dirty="0">
                <a:latin typeface="+mn-lt"/>
              </a:rPr>
              <a:t>This represents a decrease in the </a:t>
            </a:r>
          </a:p>
          <a:p>
            <a:pPr marL="0" indent="0" algn="just">
              <a:buNone/>
            </a:pPr>
            <a:r>
              <a:rPr lang="en-GB" sz="1000" dirty="0">
                <a:latin typeface="+mn-lt"/>
              </a:rPr>
              <a:t>average value of 2.31%</a:t>
            </a:r>
          </a:p>
          <a:p>
            <a:pPr marL="0" indent="0" algn="just">
              <a:buNone/>
            </a:pPr>
            <a:r>
              <a:rPr lang="en-GB" sz="1000" dirty="0">
                <a:latin typeface="+mn-lt"/>
              </a:rPr>
              <a:t>as compared to Q3 2023.</a:t>
            </a:r>
          </a:p>
          <a:p>
            <a:pPr marL="0" indent="0" algn="just">
              <a:buNone/>
            </a:pPr>
            <a:r>
              <a:rPr lang="en-GB" sz="1000" dirty="0">
                <a:solidFill>
                  <a:srgbClr val="FF0000"/>
                </a:solidFill>
                <a:latin typeface="+mn-lt"/>
              </a:rPr>
              <a:t> </a:t>
            </a:r>
          </a:p>
          <a:p>
            <a:pPr marL="0" indent="0" algn="just">
              <a:buNone/>
            </a:pPr>
            <a:r>
              <a:rPr lang="en-GB" sz="900" dirty="0"/>
              <a:t> </a:t>
            </a:r>
          </a:p>
          <a:p>
            <a:pPr marL="0" indent="0" algn="just">
              <a:buNone/>
            </a:pPr>
            <a:endParaRPr lang="en-GB" sz="1000" dirty="0"/>
          </a:p>
          <a:p>
            <a:pPr marL="0" indent="0" algn="just">
              <a:buNone/>
            </a:pPr>
            <a:endParaRPr lang="en-GB" sz="1000" dirty="0"/>
          </a:p>
        </p:txBody>
      </p:sp>
      <p:sp>
        <p:nvSpPr>
          <p:cNvPr id="5" name="Text Placeholder 4"/>
          <p:cNvSpPr>
            <a:spLocks noGrp="1"/>
          </p:cNvSpPr>
          <p:nvPr>
            <p:ph type="body" sz="quarter" idx="4294967295"/>
          </p:nvPr>
        </p:nvSpPr>
        <p:spPr>
          <a:xfrm>
            <a:off x="323435" y="1235310"/>
            <a:ext cx="2370158" cy="1242097"/>
          </a:xfrm>
        </p:spPr>
        <p:txBody>
          <a:bodyPr/>
          <a:lstStyle/>
          <a:p>
            <a:pPr marL="0" indent="0">
              <a:buNone/>
            </a:pPr>
            <a:r>
              <a:rPr lang="en-GB" sz="1000" b="1" dirty="0"/>
              <a:t>243,448 </a:t>
            </a:r>
            <a:r>
              <a:rPr lang="en-GB" sz="1000" dirty="0"/>
              <a:t>NEW JUDGMENTS </a:t>
            </a:r>
          </a:p>
          <a:p>
            <a:pPr marL="0" indent="0">
              <a:buNone/>
            </a:pPr>
            <a:r>
              <a:rPr lang="en-GB" sz="1000" dirty="0"/>
              <a:t>WERE PROCESSED THIS</a:t>
            </a:r>
          </a:p>
          <a:p>
            <a:pPr marL="0" indent="0">
              <a:buNone/>
            </a:pPr>
            <a:r>
              <a:rPr lang="en-GB" sz="1000" dirty="0"/>
              <a:t>QUARTER WITH A TOTAL</a:t>
            </a:r>
          </a:p>
          <a:p>
            <a:pPr marL="0" indent="0">
              <a:buNone/>
            </a:pPr>
            <a:r>
              <a:rPr lang="en-GB" sz="1000" dirty="0"/>
              <a:t>VALUE OF </a:t>
            </a:r>
            <a:r>
              <a:rPr lang="en-GB" sz="1000" b="1" dirty="0"/>
              <a:t>£502,387,690 </a:t>
            </a:r>
            <a:r>
              <a:rPr lang="en-GB" sz="1000" dirty="0"/>
              <a:t>EXCLUDING</a:t>
            </a:r>
          </a:p>
          <a:p>
            <a:pPr marL="0" indent="0">
              <a:buNone/>
            </a:pPr>
            <a:r>
              <a:rPr lang="en-GB" sz="1000" dirty="0"/>
              <a:t>HIGH COURT AND SCOTLAND ORDINARY </a:t>
            </a:r>
          </a:p>
          <a:p>
            <a:pPr marL="0" indent="0">
              <a:buNone/>
            </a:pPr>
            <a:r>
              <a:rPr lang="en-GB" sz="1000" dirty="0"/>
              <a:t>CAUSES. </a:t>
            </a:r>
            <a:r>
              <a:rPr lang="en-GB" sz="1000" b="1" dirty="0"/>
              <a:t>43,079 </a:t>
            </a:r>
            <a:r>
              <a:rPr lang="en-GB" sz="1000" dirty="0"/>
              <a:t>SATISFACTIONS WERE</a:t>
            </a:r>
          </a:p>
          <a:p>
            <a:pPr marL="0" indent="0">
              <a:buNone/>
            </a:pPr>
            <a:r>
              <a:rPr lang="en-GB" sz="1000" dirty="0"/>
              <a:t>PROCESSED QUARTERLY</a:t>
            </a:r>
          </a:p>
          <a:p>
            <a:pPr marL="0" indent="0">
              <a:buNone/>
            </a:pPr>
            <a:endParaRPr lang="en-GB" b="1" dirty="0">
              <a:solidFill>
                <a:srgbClr val="373737"/>
              </a:solidFill>
            </a:endParaRPr>
          </a:p>
        </p:txBody>
      </p:sp>
      <p:graphicFrame>
        <p:nvGraphicFramePr>
          <p:cNvPr id="6" name="Chart 5"/>
          <p:cNvGraphicFramePr/>
          <p:nvPr>
            <p:extLst>
              <p:ext uri="{D42A27DB-BD31-4B8C-83A1-F6EECF244321}">
                <p14:modId xmlns:p14="http://schemas.microsoft.com/office/powerpoint/2010/main" val="1952290417"/>
              </p:ext>
            </p:extLst>
          </p:nvPr>
        </p:nvGraphicFramePr>
        <p:xfrm>
          <a:off x="2873983" y="474754"/>
          <a:ext cx="2153050" cy="2093735"/>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2">
            <a:extLst>
              <a:ext uri="{FF2B5EF4-FFF2-40B4-BE49-F238E27FC236}">
                <a16:creationId xmlns:a16="http://schemas.microsoft.com/office/drawing/2014/main" id="{8514316B-A1C0-43ED-94A7-101D92E1E41B}"/>
              </a:ext>
            </a:extLst>
          </p:cNvPr>
          <p:cNvSpPr>
            <a:spLocks noGrp="1"/>
          </p:cNvSpPr>
          <p:nvPr>
            <p:ph type="sldNum" sz="quarter" idx="12"/>
          </p:nvPr>
        </p:nvSpPr>
        <p:spPr>
          <a:xfrm>
            <a:off x="294948" y="325120"/>
            <a:ext cx="2874972" cy="223862"/>
          </a:xfrm>
        </p:spPr>
        <p:txBody>
          <a:bodyPr/>
          <a:lstStyle/>
          <a:p>
            <a:r>
              <a:rPr lang="en-US" sz="800" b="1" dirty="0">
                <a:solidFill>
                  <a:srgbClr val="373737"/>
                </a:solidFill>
              </a:rPr>
              <a:t>5 </a:t>
            </a:r>
            <a:r>
              <a:rPr lang="en-US" sz="800" dirty="0">
                <a:solidFill>
                  <a:srgbClr val="373737"/>
                </a:solidFill>
              </a:rPr>
              <a:t>– Registry Trust statistics book Q4 2023</a:t>
            </a:r>
          </a:p>
        </p:txBody>
      </p:sp>
      <p:pic>
        <p:nvPicPr>
          <p:cNvPr id="13" name="Picture 12" descr="Logo&#10;&#10;Description automatically generated">
            <a:extLst>
              <a:ext uri="{FF2B5EF4-FFF2-40B4-BE49-F238E27FC236}">
                <a16:creationId xmlns:a16="http://schemas.microsoft.com/office/drawing/2014/main" id="{B00C50C5-CB6C-4FEB-B353-791CA7CDB46D}"/>
              </a:ext>
            </a:extLst>
          </p:cNvPr>
          <p:cNvPicPr>
            <a:picLocks noChangeAspect="1"/>
          </p:cNvPicPr>
          <p:nvPr/>
        </p:nvPicPr>
        <p:blipFill>
          <a:blip r:embed="rId3"/>
          <a:stretch>
            <a:fillRect/>
          </a:stretch>
        </p:blipFill>
        <p:spPr>
          <a:xfrm>
            <a:off x="8542444" y="4422852"/>
            <a:ext cx="581832" cy="581832"/>
          </a:xfrm>
          <a:prstGeom prst="rect">
            <a:avLst/>
          </a:prstGeom>
        </p:spPr>
      </p:pic>
      <p:sp>
        <p:nvSpPr>
          <p:cNvPr id="15" name="Slide Number Placeholder 2">
            <a:extLst>
              <a:ext uri="{FF2B5EF4-FFF2-40B4-BE49-F238E27FC236}">
                <a16:creationId xmlns:a16="http://schemas.microsoft.com/office/drawing/2014/main" id="{D2F27756-47F7-4509-AFBB-F2CDFB12FD47}"/>
              </a:ext>
            </a:extLst>
          </p:cNvPr>
          <p:cNvSpPr txBox="1">
            <a:spLocks/>
          </p:cNvSpPr>
          <p:nvPr/>
        </p:nvSpPr>
        <p:spPr>
          <a:xfrm>
            <a:off x="7711200" y="4896509"/>
            <a:ext cx="1592805"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6" name="Rectangle 15">
            <a:extLst>
              <a:ext uri="{FF2B5EF4-FFF2-40B4-BE49-F238E27FC236}">
                <a16:creationId xmlns:a16="http://schemas.microsoft.com/office/drawing/2014/main" id="{551D1D84-3B1F-479D-A438-62F1531A6B75}"/>
              </a:ext>
            </a:extLst>
          </p:cNvPr>
          <p:cNvSpPr/>
          <p:nvPr/>
        </p:nvSpPr>
        <p:spPr>
          <a:xfrm>
            <a:off x="0"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17" name="Chart 16">
            <a:extLst>
              <a:ext uri="{FF2B5EF4-FFF2-40B4-BE49-F238E27FC236}">
                <a16:creationId xmlns:a16="http://schemas.microsoft.com/office/drawing/2014/main" id="{DAB11468-4111-245F-698B-81B466D74576}"/>
              </a:ext>
            </a:extLst>
          </p:cNvPr>
          <p:cNvGraphicFramePr>
            <a:graphicFrameLocks/>
          </p:cNvGraphicFramePr>
          <p:nvPr/>
        </p:nvGraphicFramePr>
        <p:xfrm>
          <a:off x="2739876" y="3010717"/>
          <a:ext cx="2133600" cy="18613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513C622A-93AC-89CA-0526-47B7647B6490}"/>
              </a:ext>
            </a:extLst>
          </p:cNvPr>
          <p:cNvGraphicFramePr>
            <a:graphicFrameLocks/>
          </p:cNvGraphicFramePr>
          <p:nvPr>
            <p:extLst>
              <p:ext uri="{D42A27DB-BD31-4B8C-83A1-F6EECF244321}">
                <p14:modId xmlns:p14="http://schemas.microsoft.com/office/powerpoint/2010/main" val="2870410160"/>
              </p:ext>
            </p:extLst>
          </p:nvPr>
        </p:nvGraphicFramePr>
        <p:xfrm>
          <a:off x="2679050" y="532066"/>
          <a:ext cx="2677865" cy="220912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Table 7">
            <a:extLst>
              <a:ext uri="{FF2B5EF4-FFF2-40B4-BE49-F238E27FC236}">
                <a16:creationId xmlns:a16="http://schemas.microsoft.com/office/drawing/2014/main" id="{B4C20F0A-5C52-14B2-3C91-4D8F83B84B75}"/>
              </a:ext>
            </a:extLst>
          </p:cNvPr>
          <p:cNvGraphicFramePr>
            <a:graphicFrameLocks noGrp="1"/>
          </p:cNvGraphicFramePr>
          <p:nvPr>
            <p:extLst>
              <p:ext uri="{D42A27DB-BD31-4B8C-83A1-F6EECF244321}">
                <p14:modId xmlns:p14="http://schemas.microsoft.com/office/powerpoint/2010/main" val="620383909"/>
              </p:ext>
            </p:extLst>
          </p:nvPr>
        </p:nvGraphicFramePr>
        <p:xfrm>
          <a:off x="5758317" y="644555"/>
          <a:ext cx="2677865" cy="1893954"/>
        </p:xfrm>
        <a:graphic>
          <a:graphicData uri="http://schemas.openxmlformats.org/drawingml/2006/table">
            <a:tbl>
              <a:tblPr firstRow="1" bandRow="1">
                <a:tableStyleId>{9D7B26C5-4107-4FEC-AEDC-1716B250A1EF}</a:tableStyleId>
              </a:tblPr>
              <a:tblGrid>
                <a:gridCol w="2032012">
                  <a:extLst>
                    <a:ext uri="{9D8B030D-6E8A-4147-A177-3AD203B41FA5}">
                      <a16:colId xmlns:a16="http://schemas.microsoft.com/office/drawing/2014/main" val="3340666227"/>
                    </a:ext>
                  </a:extLst>
                </a:gridCol>
                <a:gridCol w="645853">
                  <a:extLst>
                    <a:ext uri="{9D8B030D-6E8A-4147-A177-3AD203B41FA5}">
                      <a16:colId xmlns:a16="http://schemas.microsoft.com/office/drawing/2014/main" val="330193740"/>
                    </a:ext>
                  </a:extLst>
                </a:gridCol>
              </a:tblGrid>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ENGLAND AND WALES</a:t>
                      </a:r>
                    </a:p>
                  </a:txBody>
                  <a:tcPr marL="12700" marR="12700" marT="10583" marB="0" anchor="ctr">
                    <a:lnL>
                      <a:noFill/>
                    </a:lnL>
                    <a:lnR>
                      <a:noFill/>
                    </a:lnR>
                    <a:lnT w="12700" cmpd="sng">
                      <a:noFill/>
                    </a:lnT>
                    <a:lnB>
                      <a:noFill/>
                    </a:lnB>
                    <a:lnTlToBr w="12700" cmpd="sng">
                      <a:noFill/>
                      <a:prstDash val="solid"/>
                    </a:lnTlToBr>
                    <a:lnBlToTr w="12700" cmpd="sng">
                      <a:noFill/>
                      <a:prstDash val="solid"/>
                    </a:lnBlToTr>
                    <a:solidFill>
                      <a:srgbClr val="BFBFBF">
                        <a:alpha val="20000"/>
                      </a:srgbClr>
                    </a:solidFill>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97.58%</a:t>
                      </a:r>
                    </a:p>
                  </a:txBody>
                  <a:tcPr marL="12700" marR="12700" marT="10583" marB="0" anchor="ctr">
                    <a:lnL>
                      <a:noFill/>
                    </a:lnL>
                    <a:lnR>
                      <a:noFill/>
                    </a:lnR>
                    <a:lnT w="12700" cmpd="sng">
                      <a:noFill/>
                    </a:lnT>
                    <a:lnB>
                      <a:noFill/>
                    </a:lnB>
                    <a:lnTlToBr w="12700" cmpd="sng">
                      <a:noFill/>
                      <a:prstDash val="solid"/>
                    </a:lnTlToBr>
                    <a:lnBlToTr w="12700" cmpd="sng">
                      <a:noFill/>
                      <a:prstDash val="solid"/>
                    </a:lnBlToTr>
                    <a:solidFill>
                      <a:srgbClr val="BFBFBF">
                        <a:alpha val="20000"/>
                      </a:srgbClr>
                    </a:solidFill>
                  </a:tcPr>
                </a:tc>
                <a:extLst>
                  <a:ext uri="{0D108BD9-81ED-4DB2-BD59-A6C34878D82A}">
                    <a16:rowId xmlns:a16="http://schemas.microsoft.com/office/drawing/2014/main" val="1543896655"/>
                  </a:ext>
                </a:extLst>
              </a:tr>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SCOTLAND</a:t>
                      </a:r>
                    </a:p>
                  </a:txBody>
                  <a:tcPr marL="12700" marR="12700" marT="10583" marB="0" anchor="ctr">
                    <a:lnL>
                      <a:noFill/>
                    </a:lnL>
                    <a:lnR>
                      <a:noFill/>
                    </a:lnR>
                    <a:lnT w="12700" cmpd="sng">
                      <a:noFill/>
                    </a:lnT>
                    <a:lnB>
                      <a:noFill/>
                    </a:lnB>
                    <a:lnTlToBr w="12700" cmpd="sng">
                      <a:noFill/>
                      <a:prstDash val="solid"/>
                    </a:lnTlToBr>
                    <a:lnBlToTr w="12700" cmpd="sng">
                      <a:noFill/>
                      <a:prstDash val="solid"/>
                    </a:lnBlToTr>
                    <a:solidFill>
                      <a:srgbClr val="BFBFBF">
                        <a:alpha val="20000"/>
                      </a:srgbClr>
                    </a:solidFill>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1.39%</a:t>
                      </a:r>
                    </a:p>
                  </a:txBody>
                  <a:tcPr marL="12700" marR="12700" marT="10583" marB="0" anchor="ctr">
                    <a:lnL>
                      <a:noFill/>
                    </a:lnL>
                    <a:lnR>
                      <a:noFill/>
                    </a:lnR>
                    <a:lnT w="12700" cmpd="sng">
                      <a:noFill/>
                    </a:lnT>
                    <a:lnB>
                      <a:noFill/>
                    </a:lnB>
                    <a:lnTlToBr w="12700" cmpd="sng">
                      <a:noFill/>
                      <a:prstDash val="solid"/>
                    </a:lnTlToBr>
                    <a:lnBlToTr w="12700" cmpd="sng">
                      <a:noFill/>
                      <a:prstDash val="solid"/>
                    </a:lnBlToTr>
                    <a:solidFill>
                      <a:srgbClr val="BFBFBF">
                        <a:alpha val="20000"/>
                      </a:srgbClr>
                    </a:solidFill>
                  </a:tcPr>
                </a:tc>
                <a:extLst>
                  <a:ext uri="{0D108BD9-81ED-4DB2-BD59-A6C34878D82A}">
                    <a16:rowId xmlns:a16="http://schemas.microsoft.com/office/drawing/2014/main" val="1882860114"/>
                  </a:ext>
                </a:extLst>
              </a:tr>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NORTHERN IRELAND</a:t>
                      </a:r>
                    </a:p>
                  </a:txBody>
                  <a:tcPr marL="12700" marR="12700" marT="10583" marB="0" anchor="ctr">
                    <a:lnL>
                      <a:noFill/>
                    </a:lnL>
                    <a:lnR>
                      <a:noFill/>
                    </a:lnR>
                    <a:lnT>
                      <a:noFill/>
                    </a:lnT>
                    <a:lnB>
                      <a:noFill/>
                    </a:lnB>
                    <a:lnTlToBr w="12700" cmpd="sng">
                      <a:noFill/>
                      <a:prstDash val="solid"/>
                    </a:lnTlToBr>
                    <a:lnBlToTr w="12700" cmpd="sng">
                      <a:noFill/>
                      <a:prstDash val="solid"/>
                    </a:lnBlToTr>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0.62%</a:t>
                      </a:r>
                    </a:p>
                  </a:txBody>
                  <a:tcPr marL="12700" marR="12700" marT="10583"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9939379"/>
                  </a:ext>
                </a:extLst>
              </a:tr>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REPUBLIC OF IRELAND</a:t>
                      </a:r>
                    </a:p>
                  </a:txBody>
                  <a:tcPr marL="12700" marR="12700" marT="10583" marB="0" anchor="ctr">
                    <a:lnL>
                      <a:noFill/>
                    </a:lnL>
                    <a:lnR>
                      <a:noFill/>
                    </a:lnR>
                    <a:lnT>
                      <a:noFill/>
                    </a:lnT>
                    <a:lnB>
                      <a:noFill/>
                    </a:lnB>
                    <a:lnTlToBr w="12700" cmpd="sng">
                      <a:noFill/>
                      <a:prstDash val="solid"/>
                    </a:lnTlToBr>
                    <a:lnBlToTr w="12700" cmpd="sng">
                      <a:noFill/>
                      <a:prstDash val="solid"/>
                    </a:lnBlToTr>
                    <a:solidFill>
                      <a:srgbClr val="BFBFBF">
                        <a:alpha val="20000"/>
                      </a:srgbClr>
                    </a:solidFill>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0.27%</a:t>
                      </a:r>
                    </a:p>
                  </a:txBody>
                  <a:tcPr marL="12700" marR="12700" marT="10583" marB="0" anchor="ctr">
                    <a:lnL>
                      <a:noFill/>
                    </a:lnL>
                    <a:lnR>
                      <a:noFill/>
                    </a:lnR>
                    <a:lnT>
                      <a:noFill/>
                    </a:lnT>
                    <a:lnB>
                      <a:noFill/>
                    </a:lnB>
                    <a:lnTlToBr w="12700" cmpd="sng">
                      <a:noFill/>
                      <a:prstDash val="solid"/>
                    </a:lnTlToBr>
                    <a:lnBlToTr w="12700" cmpd="sng">
                      <a:noFill/>
                      <a:prstDash val="solid"/>
                    </a:lnBlToTr>
                    <a:solidFill>
                      <a:srgbClr val="BFBFBF">
                        <a:alpha val="20000"/>
                      </a:srgbClr>
                    </a:solidFill>
                  </a:tcPr>
                </a:tc>
                <a:extLst>
                  <a:ext uri="{0D108BD9-81ED-4DB2-BD59-A6C34878D82A}">
                    <a16:rowId xmlns:a16="http://schemas.microsoft.com/office/drawing/2014/main" val="815606773"/>
                  </a:ext>
                </a:extLst>
              </a:tr>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JERSEY</a:t>
                      </a:r>
                    </a:p>
                  </a:txBody>
                  <a:tcPr marL="12700" marR="12700" marT="10583" marB="0" anchor="ctr">
                    <a:lnL>
                      <a:noFill/>
                    </a:lnL>
                    <a:lnR>
                      <a:noFill/>
                    </a:lnR>
                    <a:lnT>
                      <a:noFill/>
                    </a:lnT>
                    <a:lnB>
                      <a:noFill/>
                    </a:lnB>
                    <a:lnTlToBr w="12700" cmpd="sng">
                      <a:noFill/>
                      <a:prstDash val="solid"/>
                    </a:lnTlToBr>
                    <a:lnBlToTr w="12700" cmpd="sng">
                      <a:noFill/>
                      <a:prstDash val="solid"/>
                    </a:lnBlToTr>
                    <a:solidFill>
                      <a:schemeClr val="bg2">
                        <a:alpha val="20000"/>
                      </a:schemeClr>
                    </a:solidFill>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0.10%</a:t>
                      </a:r>
                    </a:p>
                  </a:txBody>
                  <a:tcPr marL="12700" marR="12700" marT="10583" marB="0" anchor="ctr">
                    <a:lnL>
                      <a:noFill/>
                    </a:lnL>
                    <a:lnR>
                      <a:noFill/>
                    </a:lnR>
                    <a:lnT>
                      <a:noFill/>
                    </a:lnT>
                    <a:lnB>
                      <a:noFill/>
                    </a:lnB>
                    <a:lnTlToBr w="12700" cmpd="sng">
                      <a:noFill/>
                      <a:prstDash val="solid"/>
                    </a:lnTlToBr>
                    <a:lnBlToTr w="12700" cmpd="sng">
                      <a:noFill/>
                      <a:prstDash val="solid"/>
                    </a:lnBlToTr>
                    <a:solidFill>
                      <a:schemeClr val="bg2">
                        <a:alpha val="20000"/>
                      </a:schemeClr>
                    </a:solidFill>
                  </a:tcPr>
                </a:tc>
                <a:extLst>
                  <a:ext uri="{0D108BD9-81ED-4DB2-BD59-A6C34878D82A}">
                    <a16:rowId xmlns:a16="http://schemas.microsoft.com/office/drawing/2014/main" val="3642349498"/>
                  </a:ext>
                </a:extLst>
              </a:tr>
              <a:tr h="315659">
                <a:tc>
                  <a:txBody>
                    <a:bodyPr/>
                    <a:lstStyle/>
                    <a:p>
                      <a:pPr lvl="0" algn="l" fontAlgn="t"/>
                      <a:r>
                        <a:rPr lang="en-US" sz="800" b="0" i="0" u="none" strike="noStrike" dirty="0">
                          <a:solidFill>
                            <a:srgbClr val="373737"/>
                          </a:solidFill>
                          <a:effectLst/>
                          <a:latin typeface="Segoe UI" panose="020B0502040204020203" pitchFamily="34" charset="0"/>
                          <a:ea typeface="Noto Sans" panose="020B0502040504020204" pitchFamily="34" charset="0"/>
                          <a:cs typeface="Segoe UI" panose="020B0502040204020203" pitchFamily="34" charset="0"/>
                        </a:rPr>
                        <a:t>    ISLE OF MAN</a:t>
                      </a:r>
                    </a:p>
                  </a:txBody>
                  <a:tcPr marL="12700" marR="12700" marT="10583" marB="0" anchor="ctr">
                    <a:lnL>
                      <a:noFill/>
                    </a:lnL>
                    <a:lnR>
                      <a:noFill/>
                    </a:lnR>
                    <a:lnT>
                      <a:noFill/>
                    </a:lnT>
                    <a:lnB>
                      <a:noFill/>
                    </a:lnB>
                    <a:lnTlToBr w="12700" cmpd="sng">
                      <a:noFill/>
                      <a:prstDash val="solid"/>
                    </a:lnTlToBr>
                    <a:lnBlToTr w="12700" cmpd="sng">
                      <a:noFill/>
                      <a:prstDash val="solid"/>
                    </a:lnBlToTr>
                    <a:solidFill>
                      <a:srgbClr val="BFBFBF">
                        <a:alpha val="20000"/>
                      </a:srgbClr>
                    </a:solidFill>
                  </a:tcPr>
                </a:tc>
                <a:tc>
                  <a:txBody>
                    <a:bodyPr/>
                    <a:lstStyle/>
                    <a:p>
                      <a:pPr algn="ctr" fontAlgn="t"/>
                      <a:r>
                        <a:rPr lang="en-US" sz="900" b="1" i="1"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0.04%</a:t>
                      </a:r>
                    </a:p>
                  </a:txBody>
                  <a:tcPr marL="12700" marR="12700" marT="10583" marB="0" anchor="ctr">
                    <a:lnL>
                      <a:noFill/>
                    </a:lnL>
                    <a:lnR>
                      <a:noFill/>
                    </a:lnR>
                    <a:lnT>
                      <a:noFill/>
                    </a:lnT>
                    <a:lnB>
                      <a:noFill/>
                    </a:lnB>
                    <a:lnTlToBr w="12700" cmpd="sng">
                      <a:noFill/>
                      <a:prstDash val="solid"/>
                    </a:lnTlToBr>
                    <a:lnBlToTr w="12700" cmpd="sng">
                      <a:noFill/>
                      <a:prstDash val="solid"/>
                    </a:lnBlToTr>
                    <a:solidFill>
                      <a:srgbClr val="BFBFBF">
                        <a:alpha val="20000"/>
                      </a:srgbClr>
                    </a:solidFill>
                  </a:tcPr>
                </a:tc>
                <a:extLst>
                  <a:ext uri="{0D108BD9-81ED-4DB2-BD59-A6C34878D82A}">
                    <a16:rowId xmlns:a16="http://schemas.microsoft.com/office/drawing/2014/main" val="2044679824"/>
                  </a:ext>
                </a:extLst>
              </a:tr>
            </a:tbl>
          </a:graphicData>
        </a:graphic>
      </p:graphicFrame>
      <p:sp>
        <p:nvSpPr>
          <p:cNvPr id="9" name="TextBox 8">
            <a:extLst>
              <a:ext uri="{FF2B5EF4-FFF2-40B4-BE49-F238E27FC236}">
                <a16:creationId xmlns:a16="http://schemas.microsoft.com/office/drawing/2014/main" id="{C744A49E-2C95-57A6-4BB5-2A6141009AF2}"/>
              </a:ext>
            </a:extLst>
          </p:cNvPr>
          <p:cNvSpPr txBox="1"/>
          <p:nvPr/>
        </p:nvSpPr>
        <p:spPr>
          <a:xfrm>
            <a:off x="5672718" y="429237"/>
            <a:ext cx="2573079" cy="246221"/>
          </a:xfrm>
          <a:prstGeom prst="rect">
            <a:avLst/>
          </a:prstGeom>
          <a:noFill/>
        </p:spPr>
        <p:txBody>
          <a:bodyPr wrap="square" rtlCol="0">
            <a:spAutoFit/>
          </a:bodyPr>
          <a:lstStyle/>
          <a:p>
            <a:r>
              <a:rPr lang="en-GB" sz="1000" b="1" dirty="0"/>
              <a:t>REGIONAL SHARE</a:t>
            </a:r>
          </a:p>
        </p:txBody>
      </p:sp>
      <p:cxnSp>
        <p:nvCxnSpPr>
          <p:cNvPr id="19" name="Straight Connector 18">
            <a:extLst>
              <a:ext uri="{FF2B5EF4-FFF2-40B4-BE49-F238E27FC236}">
                <a16:creationId xmlns:a16="http://schemas.microsoft.com/office/drawing/2014/main" id="{F60CE592-7806-6869-9AE3-5E0F4CE7924C}"/>
              </a:ext>
            </a:extLst>
          </p:cNvPr>
          <p:cNvCxnSpPr/>
          <p:nvPr/>
        </p:nvCxnSpPr>
        <p:spPr>
          <a:xfrm>
            <a:off x="2679050" y="426489"/>
            <a:ext cx="2595495" cy="0"/>
          </a:xfrm>
          <a:prstGeom prst="line">
            <a:avLst/>
          </a:prstGeom>
          <a:ln w="127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9CDB5B2-C5D4-2A67-6BD1-F7396A83C590}"/>
              </a:ext>
            </a:extLst>
          </p:cNvPr>
          <p:cNvCxnSpPr/>
          <p:nvPr/>
        </p:nvCxnSpPr>
        <p:spPr>
          <a:xfrm>
            <a:off x="2811559" y="2690981"/>
            <a:ext cx="2335267" cy="0"/>
          </a:xfrm>
          <a:prstGeom prst="line">
            <a:avLst/>
          </a:prstGeom>
          <a:ln w="12700" cmpd="sng">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143DEC8-5C99-4291-E08A-83751A23B78B}"/>
              </a:ext>
            </a:extLst>
          </p:cNvPr>
          <p:cNvCxnSpPr/>
          <p:nvPr/>
        </p:nvCxnSpPr>
        <p:spPr>
          <a:xfrm>
            <a:off x="5758317" y="437051"/>
            <a:ext cx="2556343" cy="1662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893D9BA-D811-33C3-9174-76F40E17FA40}"/>
              </a:ext>
            </a:extLst>
          </p:cNvPr>
          <p:cNvCxnSpPr/>
          <p:nvPr/>
        </p:nvCxnSpPr>
        <p:spPr>
          <a:xfrm>
            <a:off x="5758317" y="2729530"/>
            <a:ext cx="2618277" cy="0"/>
          </a:xfrm>
          <a:prstGeom prst="line">
            <a:avLst/>
          </a:prstGeom>
          <a:ln w="12700" cmpd="sng"/>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9361EF1-0197-ED45-1AAF-827D06772B94}"/>
              </a:ext>
            </a:extLst>
          </p:cNvPr>
          <p:cNvCxnSpPr/>
          <p:nvPr/>
        </p:nvCxnSpPr>
        <p:spPr>
          <a:xfrm>
            <a:off x="302535" y="2507958"/>
            <a:ext cx="1796460" cy="1"/>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24" name="Chart 23">
            <a:extLst>
              <a:ext uri="{FF2B5EF4-FFF2-40B4-BE49-F238E27FC236}">
                <a16:creationId xmlns:a16="http://schemas.microsoft.com/office/drawing/2014/main" id="{4CF0F249-039D-DBCB-CD8E-20578623627B}"/>
              </a:ext>
            </a:extLst>
          </p:cNvPr>
          <p:cNvGraphicFramePr>
            <a:graphicFrameLocks/>
          </p:cNvGraphicFramePr>
          <p:nvPr>
            <p:extLst>
              <p:ext uri="{D42A27DB-BD31-4B8C-83A1-F6EECF244321}">
                <p14:modId xmlns:p14="http://schemas.microsoft.com/office/powerpoint/2010/main" val="3842712132"/>
              </p:ext>
            </p:extLst>
          </p:nvPr>
        </p:nvGraphicFramePr>
        <p:xfrm>
          <a:off x="2679050" y="2832650"/>
          <a:ext cx="2810373" cy="21073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6" name="Chart 25">
            <a:extLst>
              <a:ext uri="{FF2B5EF4-FFF2-40B4-BE49-F238E27FC236}">
                <a16:creationId xmlns:a16="http://schemas.microsoft.com/office/drawing/2014/main" id="{10B1B942-3997-F5DB-9133-1F74EC681FDA}"/>
              </a:ext>
            </a:extLst>
          </p:cNvPr>
          <p:cNvGraphicFramePr>
            <a:graphicFrameLocks/>
          </p:cNvGraphicFramePr>
          <p:nvPr>
            <p:extLst>
              <p:ext uri="{D42A27DB-BD31-4B8C-83A1-F6EECF244321}">
                <p14:modId xmlns:p14="http://schemas.microsoft.com/office/powerpoint/2010/main" val="2358531933"/>
              </p:ext>
            </p:extLst>
          </p:nvPr>
        </p:nvGraphicFramePr>
        <p:xfrm>
          <a:off x="5565600" y="2828149"/>
          <a:ext cx="2976843" cy="210738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35279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6A9B07-7303-4566-A70C-7E3A002D49FD}"/>
              </a:ext>
            </a:extLst>
          </p:cNvPr>
          <p:cNvSpPr/>
          <p:nvPr/>
        </p:nvSpPr>
        <p:spPr>
          <a:xfrm>
            <a:off x="-1" y="0"/>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458454" y="1253533"/>
            <a:ext cx="6877691" cy="539266"/>
          </a:xfrm>
        </p:spPr>
        <p:txBody>
          <a:bodyPr/>
          <a:lstStyle/>
          <a:p>
            <a:r>
              <a:rPr lang="en-GB" dirty="0">
                <a:solidFill>
                  <a:schemeClr val="bg2"/>
                </a:solidFill>
              </a:rPr>
              <a:t>ENGLAND</a:t>
            </a:r>
            <a:br>
              <a:rPr lang="en-GB" dirty="0">
                <a:solidFill>
                  <a:schemeClr val="bg2"/>
                </a:solidFill>
              </a:rPr>
            </a:br>
            <a:r>
              <a:rPr lang="en-GB" dirty="0">
                <a:solidFill>
                  <a:schemeClr val="bg2"/>
                </a:solidFill>
              </a:rPr>
              <a:t>&amp; WALES</a:t>
            </a:r>
          </a:p>
        </p:txBody>
      </p:sp>
      <p:sp>
        <p:nvSpPr>
          <p:cNvPr id="4" name="Slide Number Placeholder 2">
            <a:extLst>
              <a:ext uri="{FF2B5EF4-FFF2-40B4-BE49-F238E27FC236}">
                <a16:creationId xmlns:a16="http://schemas.microsoft.com/office/drawing/2014/main" id="{E7473EDD-3D86-421C-B26B-C5201216F9D1}"/>
              </a:ext>
            </a:extLst>
          </p:cNvPr>
          <p:cNvSpPr>
            <a:spLocks noGrp="1"/>
          </p:cNvSpPr>
          <p:nvPr>
            <p:ph type="sldNum" sz="quarter" idx="12"/>
          </p:nvPr>
        </p:nvSpPr>
        <p:spPr>
          <a:xfrm>
            <a:off x="410202" y="268023"/>
            <a:ext cx="2628198" cy="273844"/>
          </a:xfrm>
        </p:spPr>
        <p:txBody>
          <a:bodyPr/>
          <a:lstStyle/>
          <a:p>
            <a:r>
              <a:rPr lang="en-US" sz="800" b="1" dirty="0">
                <a:solidFill>
                  <a:schemeClr val="bg2"/>
                </a:solidFill>
              </a:rPr>
              <a:t>6</a:t>
            </a:r>
            <a:r>
              <a:rPr lang="en-US" sz="800" dirty="0">
                <a:solidFill>
                  <a:schemeClr val="bg2"/>
                </a:solidFill>
              </a:rPr>
              <a:t>– Registry Trust statistics book Q4 2023</a:t>
            </a:r>
          </a:p>
        </p:txBody>
      </p:sp>
      <p:grpSp>
        <p:nvGrpSpPr>
          <p:cNvPr id="11" name="Group 10">
            <a:extLst>
              <a:ext uri="{FF2B5EF4-FFF2-40B4-BE49-F238E27FC236}">
                <a16:creationId xmlns:a16="http://schemas.microsoft.com/office/drawing/2014/main" id="{6DD098DC-E4F6-02A6-CF63-87A074537F77}"/>
              </a:ext>
            </a:extLst>
          </p:cNvPr>
          <p:cNvGrpSpPr/>
          <p:nvPr/>
        </p:nvGrpSpPr>
        <p:grpSpPr>
          <a:xfrm>
            <a:off x="7181400" y="2872637"/>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161BEDD6-06D1-0FFB-0F25-BD19680148FD}"/>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D034E1D3-2DAC-5B9A-A7D8-66F1A0B3DA10}"/>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3014579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0457" y="610276"/>
            <a:ext cx="2321745" cy="737617"/>
          </a:xfrm>
        </p:spPr>
        <p:txBody>
          <a:bodyPr/>
          <a:lstStyle/>
          <a:p>
            <a:r>
              <a:rPr lang="en-GB" sz="1700" dirty="0"/>
              <a:t>SMALL DECREASE IN COUNTY COURT JUDGMENTS </a:t>
            </a:r>
            <a:endParaRPr lang="en-GB" sz="1700" dirty="0">
              <a:solidFill>
                <a:srgbClr val="EF7F46"/>
              </a:solidFill>
            </a:endParaRPr>
          </a:p>
        </p:txBody>
      </p:sp>
      <p:sp>
        <p:nvSpPr>
          <p:cNvPr id="6" name="Content Placeholder 5"/>
          <p:cNvSpPr>
            <a:spLocks noGrp="1"/>
          </p:cNvSpPr>
          <p:nvPr>
            <p:ph idx="1"/>
          </p:nvPr>
        </p:nvSpPr>
        <p:spPr>
          <a:xfrm>
            <a:off x="410202" y="1357331"/>
            <a:ext cx="2272811" cy="3001128"/>
          </a:xfrm>
        </p:spPr>
        <p:txBody>
          <a:bodyPr/>
          <a:lstStyle/>
          <a:p>
            <a:r>
              <a:rPr lang="en-GB" sz="1000" dirty="0">
                <a:latin typeface="+mn-lt"/>
              </a:rPr>
              <a:t>This quarter of Q4 2023 has seen a slight decrease of 6.14% in the number of County Court Judgments, from 253,093 in Q3 2023 to 237,558 in Q4 2023.</a:t>
            </a:r>
          </a:p>
          <a:p>
            <a:endParaRPr lang="en-GB" sz="1000" dirty="0">
              <a:solidFill>
                <a:srgbClr val="FF0000"/>
              </a:solidFill>
              <a:latin typeface="+mn-lt"/>
            </a:endParaRPr>
          </a:p>
          <a:p>
            <a:r>
              <a:rPr lang="en-GB" sz="1000" dirty="0">
                <a:latin typeface="+mn-lt"/>
              </a:rPr>
              <a:t>In this quarter there has been a decrease in the number of Tribunal awards in Q4 2023 of 1.64% as compared to the previous quarter, from 61 in Q3 2023 to 60 in Q4 2023.</a:t>
            </a:r>
          </a:p>
          <a:p>
            <a:endParaRPr lang="en-GB" sz="1000" dirty="0">
              <a:latin typeface="+mn-lt"/>
            </a:endParaRPr>
          </a:p>
          <a:p>
            <a:r>
              <a:rPr lang="en-GB" sz="1000" dirty="0">
                <a:latin typeface="+mn-lt"/>
              </a:rPr>
              <a:t>The number of administration orders has increased by 61.54% from 13 in Q3 2023 to 21 in Q4 2023.</a:t>
            </a:r>
          </a:p>
          <a:p>
            <a:endParaRPr lang="en-GB" sz="1000" dirty="0">
              <a:solidFill>
                <a:srgbClr val="DB0044"/>
              </a:solidFill>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p:txBody>
      </p:sp>
      <p:sp>
        <p:nvSpPr>
          <p:cNvPr id="7" name="Slide Number Placeholder 2">
            <a:extLst>
              <a:ext uri="{FF2B5EF4-FFF2-40B4-BE49-F238E27FC236}">
                <a16:creationId xmlns:a16="http://schemas.microsoft.com/office/drawing/2014/main" id="{5D6BDC97-60D9-4101-8E45-EA25352D8337}"/>
              </a:ext>
            </a:extLst>
          </p:cNvPr>
          <p:cNvSpPr>
            <a:spLocks noGrp="1"/>
          </p:cNvSpPr>
          <p:nvPr>
            <p:ph type="sldNum" sz="quarter" idx="12"/>
          </p:nvPr>
        </p:nvSpPr>
        <p:spPr>
          <a:xfrm>
            <a:off x="410202" y="268023"/>
            <a:ext cx="2829798" cy="273844"/>
          </a:xfrm>
        </p:spPr>
        <p:txBody>
          <a:bodyPr/>
          <a:lstStyle/>
          <a:p>
            <a:r>
              <a:rPr lang="en-US" sz="800" b="1" dirty="0">
                <a:solidFill>
                  <a:srgbClr val="373737"/>
                </a:solidFill>
              </a:rPr>
              <a:t>7 </a:t>
            </a:r>
            <a:r>
              <a:rPr lang="en-US" sz="800" dirty="0">
                <a:solidFill>
                  <a:srgbClr val="373737"/>
                </a:solidFill>
              </a:rPr>
              <a:t>– Registry Trust statistics book  Q4 2023</a:t>
            </a:r>
          </a:p>
        </p:txBody>
      </p:sp>
      <p:sp>
        <p:nvSpPr>
          <p:cNvPr id="11" name="TextBox 10"/>
          <p:cNvSpPr txBox="1"/>
          <p:nvPr/>
        </p:nvSpPr>
        <p:spPr>
          <a:xfrm>
            <a:off x="4348481" y="4250737"/>
            <a:ext cx="3261357" cy="215444"/>
          </a:xfrm>
          <a:prstGeom prst="rect">
            <a:avLst/>
          </a:prstGeom>
          <a:noFill/>
        </p:spPr>
        <p:txBody>
          <a:bodyPr wrap="square" rtlCol="0">
            <a:spAutoFit/>
          </a:bodyPr>
          <a:lstStyle/>
          <a:p>
            <a:r>
              <a:rPr lang="en-GB" sz="800" dirty="0">
                <a:solidFill>
                  <a:srgbClr val="696969"/>
                </a:solidFill>
                <a:latin typeface="Segoe UI" panose="020B0502040204020203" pitchFamily="34" charset="0"/>
              </a:rPr>
              <a:t>*County Court Judgments are plotted on the right hand axis.</a:t>
            </a:r>
          </a:p>
        </p:txBody>
      </p:sp>
      <p:pic>
        <p:nvPicPr>
          <p:cNvPr id="8" name="Picture 7" descr="Logo&#10;&#10;Description automatically generated">
            <a:extLst>
              <a:ext uri="{FF2B5EF4-FFF2-40B4-BE49-F238E27FC236}">
                <a16:creationId xmlns:a16="http://schemas.microsoft.com/office/drawing/2014/main" id="{73F20773-AF86-482B-ADA2-F98B71CF27DB}"/>
              </a:ext>
            </a:extLst>
          </p:cNvPr>
          <p:cNvPicPr>
            <a:picLocks noChangeAspect="1"/>
          </p:cNvPicPr>
          <p:nvPr/>
        </p:nvPicPr>
        <p:blipFill>
          <a:blip r:embed="rId3"/>
          <a:stretch>
            <a:fillRect/>
          </a:stretch>
        </p:blipFill>
        <p:spPr>
          <a:xfrm>
            <a:off x="8143675" y="4197947"/>
            <a:ext cx="803868" cy="803868"/>
          </a:xfrm>
          <a:prstGeom prst="rect">
            <a:avLst/>
          </a:prstGeom>
        </p:spPr>
      </p:pic>
      <p:sp>
        <p:nvSpPr>
          <p:cNvPr id="10" name="Slide Number Placeholder 2">
            <a:extLst>
              <a:ext uri="{FF2B5EF4-FFF2-40B4-BE49-F238E27FC236}">
                <a16:creationId xmlns:a16="http://schemas.microsoft.com/office/drawing/2014/main" id="{B6A0E9E5-326D-4EA2-9ED5-A19F465CED98}"/>
              </a:ext>
            </a:extLst>
          </p:cNvPr>
          <p:cNvSpPr txBox="1">
            <a:spLocks/>
          </p:cNvSpPr>
          <p:nvPr/>
        </p:nvSpPr>
        <p:spPr>
          <a:xfrm>
            <a:off x="7738893" y="4864893"/>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2" name="Rectangle 11">
            <a:extLst>
              <a:ext uri="{FF2B5EF4-FFF2-40B4-BE49-F238E27FC236}">
                <a16:creationId xmlns:a16="http://schemas.microsoft.com/office/drawing/2014/main" id="{B661EB6C-2B86-4A26-904C-6534B8C0E9CB}"/>
              </a:ext>
            </a:extLst>
          </p:cNvPr>
          <p:cNvSpPr/>
          <p:nvPr/>
        </p:nvSpPr>
        <p:spPr>
          <a:xfrm>
            <a:off x="0"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3" name="Chart 2">
            <a:extLst>
              <a:ext uri="{FF2B5EF4-FFF2-40B4-BE49-F238E27FC236}">
                <a16:creationId xmlns:a16="http://schemas.microsoft.com/office/drawing/2014/main" id="{FB612896-09E7-EA67-7769-9BC6390C3679}"/>
              </a:ext>
            </a:extLst>
          </p:cNvPr>
          <p:cNvGraphicFramePr>
            <a:graphicFrameLocks/>
          </p:cNvGraphicFramePr>
          <p:nvPr>
            <p:extLst>
              <p:ext uri="{D42A27DB-BD31-4B8C-83A1-F6EECF244321}">
                <p14:modId xmlns:p14="http://schemas.microsoft.com/office/powerpoint/2010/main" val="3677025300"/>
              </p:ext>
            </p:extLst>
          </p:nvPr>
        </p:nvGraphicFramePr>
        <p:xfrm>
          <a:off x="3168000" y="657593"/>
          <a:ext cx="5051317" cy="340343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7405783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3136" y="591037"/>
            <a:ext cx="2301109" cy="481763"/>
          </a:xfrm>
        </p:spPr>
        <p:txBody>
          <a:bodyPr/>
          <a:lstStyle/>
          <a:p>
            <a:r>
              <a:rPr lang="en-GB" sz="1400" dirty="0"/>
              <a:t>DECREASE IN NUMBER OF ALL JUDGMENT</a:t>
            </a:r>
          </a:p>
        </p:txBody>
      </p:sp>
      <p:sp>
        <p:nvSpPr>
          <p:cNvPr id="6" name="Content Placeholder 5"/>
          <p:cNvSpPr>
            <a:spLocks noGrp="1"/>
          </p:cNvSpPr>
          <p:nvPr>
            <p:ph idx="1"/>
          </p:nvPr>
        </p:nvSpPr>
        <p:spPr>
          <a:xfrm>
            <a:off x="450165" y="1072800"/>
            <a:ext cx="2469917" cy="3593079"/>
          </a:xfrm>
        </p:spPr>
        <p:txBody>
          <a:bodyPr/>
          <a:lstStyle/>
          <a:p>
            <a:r>
              <a:rPr lang="en-GB" sz="1000" dirty="0">
                <a:latin typeface="+mn-lt"/>
              </a:rPr>
              <a:t>This quarter has seen a slight decrease  in consumer judgments of 5.78% from the last quarter, from 224,152 in Q3 2023 to 211,202 in Q4 2023. </a:t>
            </a:r>
          </a:p>
          <a:p>
            <a:endParaRPr lang="en-GB" sz="1000" dirty="0">
              <a:solidFill>
                <a:srgbClr val="FF0000"/>
              </a:solidFill>
              <a:latin typeface="+mn-lt"/>
            </a:endParaRPr>
          </a:p>
          <a:p>
            <a:r>
              <a:rPr lang="en-GB" sz="1000" dirty="0">
                <a:latin typeface="+mn-lt"/>
              </a:rPr>
              <a:t>Commercial judgments have also seen a decrease of 8.93%, from 28,941 in Q3 2023 to 26,356 in Q4 2023. </a:t>
            </a:r>
          </a:p>
          <a:p>
            <a:endParaRPr lang="en-GB" sz="1000" dirty="0">
              <a:solidFill>
                <a:srgbClr val="FF0000"/>
              </a:solidFill>
              <a:latin typeface="+mn-lt"/>
            </a:endParaRPr>
          </a:p>
          <a:p>
            <a:r>
              <a:rPr lang="en-GB" sz="1000" dirty="0">
                <a:latin typeface="+mn-lt"/>
              </a:rPr>
              <a:t>The number of corporate judgments decreased this quarter, from 22,328 in Q3 2023 to 21,130 in Q4 2023, a drop of 5.37%.</a:t>
            </a:r>
          </a:p>
          <a:p>
            <a:endParaRPr lang="en-GB" sz="1000" dirty="0">
              <a:solidFill>
                <a:srgbClr val="FF0000"/>
              </a:solidFill>
              <a:latin typeface="+mn-lt"/>
            </a:endParaRPr>
          </a:p>
          <a:p>
            <a:r>
              <a:rPr lang="en-GB" sz="1000" dirty="0">
                <a:latin typeface="+mn-lt"/>
              </a:rPr>
              <a:t>Continuing the trend non-corporate judgments have seen a 20.97% decrease from 6,613 in Q3 2023 to 5226 in Q4 2023. </a:t>
            </a:r>
          </a:p>
          <a:p>
            <a:endParaRPr lang="en-GB" sz="1000" dirty="0">
              <a:solidFill>
                <a:srgbClr val="FF0000"/>
              </a:solidFill>
              <a:latin typeface="+mn-lt"/>
            </a:endParaRPr>
          </a:p>
        </p:txBody>
      </p:sp>
      <p:sp>
        <p:nvSpPr>
          <p:cNvPr id="7" name="Slide Number Placeholder 2">
            <a:extLst>
              <a:ext uri="{FF2B5EF4-FFF2-40B4-BE49-F238E27FC236}">
                <a16:creationId xmlns:a16="http://schemas.microsoft.com/office/drawing/2014/main" id="{5D6BDC97-60D9-4101-8E45-EA25352D8337}"/>
              </a:ext>
            </a:extLst>
          </p:cNvPr>
          <p:cNvSpPr>
            <a:spLocks noGrp="1"/>
          </p:cNvSpPr>
          <p:nvPr>
            <p:ph type="sldNum" sz="quarter" idx="12"/>
          </p:nvPr>
        </p:nvSpPr>
        <p:spPr>
          <a:xfrm>
            <a:off x="450165" y="268023"/>
            <a:ext cx="2829798" cy="273844"/>
          </a:xfrm>
        </p:spPr>
        <p:txBody>
          <a:bodyPr/>
          <a:lstStyle/>
          <a:p>
            <a:r>
              <a:rPr lang="en-US" sz="800" b="1" dirty="0">
                <a:solidFill>
                  <a:srgbClr val="373737"/>
                </a:solidFill>
              </a:rPr>
              <a:t>8 </a:t>
            </a:r>
            <a:r>
              <a:rPr lang="en-US" sz="800" dirty="0">
                <a:solidFill>
                  <a:srgbClr val="373737"/>
                </a:solidFill>
              </a:rPr>
              <a:t>– Registry Trust statistics book  Q4 2023</a:t>
            </a:r>
          </a:p>
        </p:txBody>
      </p:sp>
      <p:sp>
        <p:nvSpPr>
          <p:cNvPr id="11" name="TextBox 10"/>
          <p:cNvSpPr txBox="1"/>
          <p:nvPr/>
        </p:nvSpPr>
        <p:spPr>
          <a:xfrm>
            <a:off x="4773135" y="4163855"/>
            <a:ext cx="3261357" cy="215444"/>
          </a:xfrm>
          <a:prstGeom prst="rect">
            <a:avLst/>
          </a:prstGeom>
          <a:noFill/>
        </p:spPr>
        <p:txBody>
          <a:bodyPr wrap="square" rtlCol="0">
            <a:spAutoFit/>
          </a:bodyPr>
          <a:lstStyle/>
          <a:p>
            <a:r>
              <a:rPr lang="en-GB" sz="800" dirty="0">
                <a:solidFill>
                  <a:srgbClr val="696969"/>
                </a:solidFill>
                <a:latin typeface="Segoe UI" panose="020B0502040204020203" pitchFamily="34" charset="0"/>
              </a:rPr>
              <a:t>*Consumer judgments are plotted on the right hand axis.</a:t>
            </a:r>
          </a:p>
        </p:txBody>
      </p:sp>
      <p:pic>
        <p:nvPicPr>
          <p:cNvPr id="8" name="Picture 7" descr="Logo&#10;&#10;Description automatically generated">
            <a:extLst>
              <a:ext uri="{FF2B5EF4-FFF2-40B4-BE49-F238E27FC236}">
                <a16:creationId xmlns:a16="http://schemas.microsoft.com/office/drawing/2014/main" id="{73F20773-AF86-482B-ADA2-F98B71CF27DB}"/>
              </a:ext>
            </a:extLst>
          </p:cNvPr>
          <p:cNvPicPr>
            <a:picLocks noChangeAspect="1"/>
          </p:cNvPicPr>
          <p:nvPr/>
        </p:nvPicPr>
        <p:blipFill>
          <a:blip r:embed="rId3"/>
          <a:stretch>
            <a:fillRect/>
          </a:stretch>
        </p:blipFill>
        <p:spPr>
          <a:xfrm>
            <a:off x="8078875" y="4109149"/>
            <a:ext cx="803868" cy="803868"/>
          </a:xfrm>
          <a:prstGeom prst="rect">
            <a:avLst/>
          </a:prstGeom>
        </p:spPr>
      </p:pic>
      <p:sp>
        <p:nvSpPr>
          <p:cNvPr id="10" name="Slide Number Placeholder 2">
            <a:extLst>
              <a:ext uri="{FF2B5EF4-FFF2-40B4-BE49-F238E27FC236}">
                <a16:creationId xmlns:a16="http://schemas.microsoft.com/office/drawing/2014/main" id="{B6A0E9E5-326D-4EA2-9ED5-A19F465CED98}"/>
              </a:ext>
            </a:extLst>
          </p:cNvPr>
          <p:cNvSpPr txBox="1">
            <a:spLocks/>
          </p:cNvSpPr>
          <p:nvPr/>
        </p:nvSpPr>
        <p:spPr>
          <a:xfrm>
            <a:off x="7738893" y="4864893"/>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2" name="Rectangle 11">
            <a:extLst>
              <a:ext uri="{FF2B5EF4-FFF2-40B4-BE49-F238E27FC236}">
                <a16:creationId xmlns:a16="http://schemas.microsoft.com/office/drawing/2014/main" id="{B661EB6C-2B86-4A26-904C-6534B8C0E9CB}"/>
              </a:ext>
            </a:extLst>
          </p:cNvPr>
          <p:cNvSpPr/>
          <p:nvPr/>
        </p:nvSpPr>
        <p:spPr>
          <a:xfrm>
            <a:off x="0"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5" name="Chart 4">
            <a:extLst>
              <a:ext uri="{FF2B5EF4-FFF2-40B4-BE49-F238E27FC236}">
                <a16:creationId xmlns:a16="http://schemas.microsoft.com/office/drawing/2014/main" id="{4DF796C0-15CA-CF76-4F3C-12096A954CD8}"/>
              </a:ext>
            </a:extLst>
          </p:cNvPr>
          <p:cNvGraphicFramePr>
            <a:graphicFrameLocks/>
          </p:cNvGraphicFramePr>
          <p:nvPr>
            <p:extLst>
              <p:ext uri="{D42A27DB-BD31-4B8C-83A1-F6EECF244321}">
                <p14:modId xmlns:p14="http://schemas.microsoft.com/office/powerpoint/2010/main" val="1391743758"/>
              </p:ext>
            </p:extLst>
          </p:nvPr>
        </p:nvGraphicFramePr>
        <p:xfrm>
          <a:off x="3340446" y="591036"/>
          <a:ext cx="5061953" cy="34481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9686890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65648" y="555799"/>
            <a:ext cx="2269429" cy="653801"/>
          </a:xfrm>
        </p:spPr>
        <p:txBody>
          <a:bodyPr/>
          <a:lstStyle/>
          <a:p>
            <a:r>
              <a:rPr lang="en-GB" sz="1300" dirty="0"/>
              <a:t>DECREASE IN TOTAL VALUE OF ALL JUDGMENTS</a:t>
            </a:r>
          </a:p>
        </p:txBody>
      </p:sp>
      <p:sp>
        <p:nvSpPr>
          <p:cNvPr id="7" name="Slide Number Placeholder 2">
            <a:extLst>
              <a:ext uri="{FF2B5EF4-FFF2-40B4-BE49-F238E27FC236}">
                <a16:creationId xmlns:a16="http://schemas.microsoft.com/office/drawing/2014/main" id="{6DA802B7-49AF-41D4-9D6B-3D7E7404AAF0}"/>
              </a:ext>
            </a:extLst>
          </p:cNvPr>
          <p:cNvSpPr>
            <a:spLocks noGrp="1"/>
          </p:cNvSpPr>
          <p:nvPr>
            <p:ph type="sldNum" sz="quarter" idx="12"/>
          </p:nvPr>
        </p:nvSpPr>
        <p:spPr>
          <a:xfrm>
            <a:off x="410202" y="268023"/>
            <a:ext cx="2133600" cy="273844"/>
          </a:xfrm>
        </p:spPr>
        <p:txBody>
          <a:bodyPr/>
          <a:lstStyle/>
          <a:p>
            <a:r>
              <a:rPr lang="en-US" sz="800" b="1" dirty="0">
                <a:solidFill>
                  <a:srgbClr val="373737"/>
                </a:solidFill>
              </a:rPr>
              <a:t>9</a:t>
            </a:r>
            <a:r>
              <a:rPr lang="en-US" sz="800" dirty="0">
                <a:solidFill>
                  <a:srgbClr val="373737"/>
                </a:solidFill>
              </a:rPr>
              <a:t> – Registry Trust statistics book Q4 2023</a:t>
            </a:r>
          </a:p>
        </p:txBody>
      </p:sp>
      <p:sp>
        <p:nvSpPr>
          <p:cNvPr id="3" name="Text Placeholder 2"/>
          <p:cNvSpPr>
            <a:spLocks noGrp="1"/>
          </p:cNvSpPr>
          <p:nvPr>
            <p:ph type="body" sz="quarter" idx="13"/>
          </p:nvPr>
        </p:nvSpPr>
        <p:spPr>
          <a:xfrm>
            <a:off x="365648" y="1223532"/>
            <a:ext cx="2607884" cy="3778283"/>
          </a:xfrm>
        </p:spPr>
        <p:txBody>
          <a:bodyPr/>
          <a:lstStyle/>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a:p>
            <a:endParaRPr lang="en-GB" sz="900" u="none" dirty="0">
              <a:solidFill>
                <a:schemeClr val="tx1"/>
              </a:solidFill>
            </a:endParaRPr>
          </a:p>
        </p:txBody>
      </p:sp>
      <p:pic>
        <p:nvPicPr>
          <p:cNvPr id="10" name="Picture 9" descr="Logo&#10;&#10;Description automatically generated">
            <a:extLst>
              <a:ext uri="{FF2B5EF4-FFF2-40B4-BE49-F238E27FC236}">
                <a16:creationId xmlns:a16="http://schemas.microsoft.com/office/drawing/2014/main" id="{E0C05C92-2059-4B11-970B-F36787B68E03}"/>
              </a:ext>
            </a:extLst>
          </p:cNvPr>
          <p:cNvPicPr>
            <a:picLocks noChangeAspect="1"/>
          </p:cNvPicPr>
          <p:nvPr/>
        </p:nvPicPr>
        <p:blipFill>
          <a:blip r:embed="rId3"/>
          <a:stretch>
            <a:fillRect/>
          </a:stretch>
        </p:blipFill>
        <p:spPr>
          <a:xfrm>
            <a:off x="8078875" y="4109149"/>
            <a:ext cx="803868" cy="803868"/>
          </a:xfrm>
          <a:prstGeom prst="rect">
            <a:avLst/>
          </a:prstGeom>
        </p:spPr>
      </p:pic>
      <p:sp>
        <p:nvSpPr>
          <p:cNvPr id="12" name="Slide Number Placeholder 2">
            <a:extLst>
              <a:ext uri="{FF2B5EF4-FFF2-40B4-BE49-F238E27FC236}">
                <a16:creationId xmlns:a16="http://schemas.microsoft.com/office/drawing/2014/main" id="{DBD55164-A75E-4FD3-8A64-D666F93C400C}"/>
              </a:ext>
            </a:extLst>
          </p:cNvPr>
          <p:cNvSpPr txBox="1">
            <a:spLocks/>
          </p:cNvSpPr>
          <p:nvPr/>
        </p:nvSpPr>
        <p:spPr>
          <a:xfrm>
            <a:off x="7738893" y="4864893"/>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3" name="Rectangle 12">
            <a:extLst>
              <a:ext uri="{FF2B5EF4-FFF2-40B4-BE49-F238E27FC236}">
                <a16:creationId xmlns:a16="http://schemas.microsoft.com/office/drawing/2014/main" id="{E3EA24FB-79F6-4808-AE50-8B84170E16F6}"/>
              </a:ext>
            </a:extLst>
          </p:cNvPr>
          <p:cNvSpPr/>
          <p:nvPr/>
        </p:nvSpPr>
        <p:spPr>
          <a:xfrm>
            <a:off x="0"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E53920F-D354-4F44-0A0F-55352BC039ED}"/>
              </a:ext>
            </a:extLst>
          </p:cNvPr>
          <p:cNvSpPr txBox="1"/>
          <p:nvPr/>
        </p:nvSpPr>
        <p:spPr>
          <a:xfrm>
            <a:off x="4373862" y="4132867"/>
            <a:ext cx="4612640" cy="230832"/>
          </a:xfrm>
          <a:prstGeom prst="rect">
            <a:avLst/>
          </a:prstGeom>
          <a:noFill/>
        </p:spPr>
        <p:txBody>
          <a:bodyPr wrap="square">
            <a:spAutoFit/>
          </a:bodyPr>
          <a:lstStyle/>
          <a:p>
            <a:r>
              <a:rPr lang="en-GB" sz="900" dirty="0">
                <a:solidFill>
                  <a:srgbClr val="696969"/>
                </a:solidFill>
                <a:latin typeface="Segoe UI" panose="020B0502040204020203" pitchFamily="34" charset="0"/>
              </a:rPr>
              <a:t>*Consumer judgments are plotted on the right hand axis.</a:t>
            </a:r>
            <a:endParaRPr lang="en-GB" sz="900" dirty="0"/>
          </a:p>
        </p:txBody>
      </p:sp>
      <p:sp>
        <p:nvSpPr>
          <p:cNvPr id="5" name="TextBox 4">
            <a:extLst>
              <a:ext uri="{FF2B5EF4-FFF2-40B4-BE49-F238E27FC236}">
                <a16:creationId xmlns:a16="http://schemas.microsoft.com/office/drawing/2014/main" id="{1F8D5320-ED56-2F05-BAF0-462F24638DF6}"/>
              </a:ext>
            </a:extLst>
          </p:cNvPr>
          <p:cNvSpPr txBox="1"/>
          <p:nvPr/>
        </p:nvSpPr>
        <p:spPr>
          <a:xfrm>
            <a:off x="261257" y="1155196"/>
            <a:ext cx="2504125" cy="3804118"/>
          </a:xfrm>
          <a:prstGeom prst="rect">
            <a:avLst/>
          </a:prstGeom>
          <a:noFill/>
        </p:spPr>
        <p:txBody>
          <a:bodyPr wrap="square" rtlCol="0">
            <a:spAutoFit/>
          </a:bodyPr>
          <a:lstStyle/>
          <a:p>
            <a:pPr>
              <a:lnSpc>
                <a:spcPct val="120000"/>
              </a:lnSpc>
              <a:spcBef>
                <a:spcPct val="20000"/>
              </a:spcBef>
            </a:pPr>
            <a:r>
              <a:rPr lang="en-GB" sz="1000" dirty="0">
                <a:cs typeface="Segoe UI" panose="020B0502040204020203" pitchFamily="34" charset="0"/>
              </a:rPr>
              <a:t>The total value of consumer judgments has seen a decrease of 10.99% this quarter, from £391 million in Q3 2023 to £348 million in Q4 2023.</a:t>
            </a:r>
          </a:p>
          <a:p>
            <a:pPr>
              <a:lnSpc>
                <a:spcPct val="120000"/>
              </a:lnSpc>
              <a:spcBef>
                <a:spcPct val="20000"/>
              </a:spcBef>
            </a:pPr>
            <a:endParaRPr lang="en-GB" sz="1000" dirty="0">
              <a:cs typeface="Segoe UI" panose="020B0502040204020203" pitchFamily="34" charset="0"/>
            </a:endParaRPr>
          </a:p>
          <a:p>
            <a:pPr>
              <a:lnSpc>
                <a:spcPct val="120000"/>
              </a:lnSpc>
              <a:spcBef>
                <a:spcPct val="20000"/>
              </a:spcBef>
            </a:pPr>
            <a:r>
              <a:rPr lang="en-GB" sz="1000" dirty="0">
                <a:cs typeface="Segoe UI" panose="020B0502040204020203" pitchFamily="34" charset="0"/>
              </a:rPr>
              <a:t>Non-corporate judgments  also experienced a decrease of  20.64% in total value from  </a:t>
            </a:r>
            <a:r>
              <a:rPr lang="de-DE" sz="1000" dirty="0">
                <a:cs typeface="Segoe UI" panose="020B0502040204020203" pitchFamily="34" charset="0"/>
              </a:rPr>
              <a:t>£22.6 million in Q3 2023</a:t>
            </a:r>
            <a:r>
              <a:rPr lang="en-GB" sz="1000" dirty="0">
                <a:cs typeface="Segoe UI" panose="020B0502040204020203" pitchFamily="34" charset="0"/>
              </a:rPr>
              <a:t> to £17.99 million in Q4 2023.</a:t>
            </a:r>
          </a:p>
          <a:p>
            <a:pPr>
              <a:lnSpc>
                <a:spcPct val="120000"/>
              </a:lnSpc>
              <a:spcBef>
                <a:spcPct val="20000"/>
              </a:spcBef>
            </a:pPr>
            <a:endParaRPr lang="en-GB" sz="1000" dirty="0">
              <a:solidFill>
                <a:srgbClr val="FF0000"/>
              </a:solidFill>
              <a:cs typeface="Segoe UI" panose="020B0502040204020203" pitchFamily="34" charset="0"/>
            </a:endParaRPr>
          </a:p>
          <a:p>
            <a:pPr>
              <a:lnSpc>
                <a:spcPct val="120000"/>
              </a:lnSpc>
              <a:spcBef>
                <a:spcPct val="20000"/>
              </a:spcBef>
            </a:pPr>
            <a:r>
              <a:rPr lang="en-GB" sz="1000" dirty="0">
                <a:cs typeface="Segoe UI" panose="020B0502040204020203" pitchFamily="34" charset="0"/>
              </a:rPr>
              <a:t>Corporate judgments saw a decrease of 2.29% in total value, from </a:t>
            </a:r>
            <a:r>
              <a:rPr lang="de-DE" sz="1000" dirty="0">
                <a:cs typeface="Segoe UI" panose="020B0502040204020203" pitchFamily="34" charset="0"/>
              </a:rPr>
              <a:t>£102 million in Q3 2023</a:t>
            </a:r>
            <a:r>
              <a:rPr lang="en-GB" sz="1000" dirty="0">
                <a:cs typeface="Segoe UI" panose="020B0502040204020203" pitchFamily="34" charset="0"/>
              </a:rPr>
              <a:t> to £100 million in Q4 2023. </a:t>
            </a:r>
          </a:p>
          <a:p>
            <a:pPr>
              <a:lnSpc>
                <a:spcPct val="120000"/>
              </a:lnSpc>
              <a:spcBef>
                <a:spcPct val="20000"/>
              </a:spcBef>
            </a:pPr>
            <a:endParaRPr lang="en-GB" sz="1000" dirty="0">
              <a:solidFill>
                <a:srgbClr val="FF0000"/>
              </a:solidFill>
              <a:cs typeface="Segoe UI" panose="020B0502040204020203" pitchFamily="34" charset="0"/>
            </a:endParaRPr>
          </a:p>
          <a:p>
            <a:pPr>
              <a:lnSpc>
                <a:spcPct val="120000"/>
              </a:lnSpc>
              <a:spcBef>
                <a:spcPct val="20000"/>
              </a:spcBef>
            </a:pPr>
            <a:r>
              <a:rPr lang="en-GB" sz="1000" dirty="0">
                <a:cs typeface="Segoe UI" panose="020B0502040204020203" pitchFamily="34" charset="0"/>
              </a:rPr>
              <a:t>The trend continues with commercial judgments experiencing a decrease in total value, from </a:t>
            </a:r>
            <a:r>
              <a:rPr lang="de-DE" sz="1000" dirty="0">
                <a:cs typeface="Segoe UI" panose="020B0502040204020203" pitchFamily="34" charset="0"/>
              </a:rPr>
              <a:t>£125 million in Q3 2023 </a:t>
            </a:r>
            <a:r>
              <a:rPr lang="en-GB" sz="1000" dirty="0">
                <a:cs typeface="Segoe UI" panose="020B0502040204020203" pitchFamily="34" charset="0"/>
              </a:rPr>
              <a:t>to £118 million in Q4 2023, a drop of 5.61%.</a:t>
            </a:r>
          </a:p>
          <a:p>
            <a:pPr>
              <a:lnSpc>
                <a:spcPct val="120000"/>
              </a:lnSpc>
              <a:spcBef>
                <a:spcPct val="20000"/>
              </a:spcBef>
            </a:pPr>
            <a:endParaRPr lang="en-GB" sz="1000" dirty="0">
              <a:solidFill>
                <a:srgbClr val="FF0000"/>
              </a:solidFill>
              <a:cs typeface="Segoe UI" panose="020B0502040204020203" pitchFamily="34" charset="0"/>
            </a:endParaRPr>
          </a:p>
        </p:txBody>
      </p:sp>
      <p:graphicFrame>
        <p:nvGraphicFramePr>
          <p:cNvPr id="6" name="Chart 5">
            <a:extLst>
              <a:ext uri="{FF2B5EF4-FFF2-40B4-BE49-F238E27FC236}">
                <a16:creationId xmlns:a16="http://schemas.microsoft.com/office/drawing/2014/main" id="{88F2663A-2F67-5C21-6930-3604392020A2}"/>
              </a:ext>
            </a:extLst>
          </p:cNvPr>
          <p:cNvGraphicFramePr>
            <a:graphicFrameLocks/>
          </p:cNvGraphicFramePr>
          <p:nvPr>
            <p:extLst>
              <p:ext uri="{D42A27DB-BD31-4B8C-83A1-F6EECF244321}">
                <p14:modId xmlns:p14="http://schemas.microsoft.com/office/powerpoint/2010/main" val="2482613923"/>
              </p:ext>
            </p:extLst>
          </p:nvPr>
        </p:nvGraphicFramePr>
        <p:xfrm>
          <a:off x="3124206" y="558858"/>
          <a:ext cx="5356603" cy="353187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4423317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10202" y="658115"/>
            <a:ext cx="2369126" cy="926347"/>
          </a:xfrm>
        </p:spPr>
        <p:txBody>
          <a:bodyPr/>
          <a:lstStyle/>
          <a:p>
            <a:r>
              <a:rPr lang="en-GB" sz="1600" dirty="0"/>
              <a:t>INCREASE IN AVERAGE VALUE APART FROM CONSUMER JUDGMENTS</a:t>
            </a:r>
          </a:p>
        </p:txBody>
      </p:sp>
      <p:sp>
        <p:nvSpPr>
          <p:cNvPr id="7" name="Slide Number Placeholder 2">
            <a:extLst>
              <a:ext uri="{FF2B5EF4-FFF2-40B4-BE49-F238E27FC236}">
                <a16:creationId xmlns:a16="http://schemas.microsoft.com/office/drawing/2014/main" id="{6DA802B7-49AF-41D4-9D6B-3D7E7404AAF0}"/>
              </a:ext>
            </a:extLst>
          </p:cNvPr>
          <p:cNvSpPr>
            <a:spLocks noGrp="1"/>
          </p:cNvSpPr>
          <p:nvPr>
            <p:ph type="sldNum" sz="quarter" idx="12"/>
          </p:nvPr>
        </p:nvSpPr>
        <p:spPr>
          <a:xfrm>
            <a:off x="410202" y="268023"/>
            <a:ext cx="2133600" cy="273844"/>
          </a:xfrm>
        </p:spPr>
        <p:txBody>
          <a:bodyPr/>
          <a:lstStyle/>
          <a:p>
            <a:r>
              <a:rPr lang="en-US" sz="800" b="1" dirty="0">
                <a:solidFill>
                  <a:srgbClr val="373737"/>
                </a:solidFill>
              </a:rPr>
              <a:t>10 </a:t>
            </a:r>
            <a:r>
              <a:rPr lang="en-US" sz="800" dirty="0">
                <a:solidFill>
                  <a:srgbClr val="373737"/>
                </a:solidFill>
              </a:rPr>
              <a:t>– Registry Trust statistics book Q4 2023</a:t>
            </a:r>
          </a:p>
        </p:txBody>
      </p:sp>
      <p:sp>
        <p:nvSpPr>
          <p:cNvPr id="3" name="Text Placeholder 2"/>
          <p:cNvSpPr>
            <a:spLocks noGrp="1"/>
          </p:cNvSpPr>
          <p:nvPr>
            <p:ph type="body" sz="quarter" idx="13"/>
          </p:nvPr>
        </p:nvSpPr>
        <p:spPr>
          <a:xfrm>
            <a:off x="401806" y="1818344"/>
            <a:ext cx="2607884" cy="2814572"/>
          </a:xfrm>
        </p:spPr>
        <p:txBody>
          <a:bodyPr/>
          <a:lstStyle/>
          <a:p>
            <a:r>
              <a:rPr lang="en-GB" sz="1000" u="none" dirty="0">
                <a:solidFill>
                  <a:schemeClr val="tx1"/>
                </a:solidFill>
                <a:latin typeface="+mn-lt"/>
              </a:rPr>
              <a:t>The </a:t>
            </a:r>
            <a:r>
              <a:rPr lang="en-GB" sz="1000" i="1" u="none" dirty="0">
                <a:solidFill>
                  <a:schemeClr val="tx1"/>
                </a:solidFill>
                <a:latin typeface="+mn-lt"/>
              </a:rPr>
              <a:t>average </a:t>
            </a:r>
            <a:r>
              <a:rPr lang="en-GB" sz="1000" u="none" dirty="0">
                <a:solidFill>
                  <a:schemeClr val="tx1"/>
                </a:solidFill>
                <a:latin typeface="+mn-lt"/>
              </a:rPr>
              <a:t>value of commercial judgments increased by 3.64%  from £4,321 in Q3 2023 to £4,478 in Q4 2023.</a:t>
            </a:r>
          </a:p>
          <a:p>
            <a:endParaRPr lang="en-GB" sz="1000" u="none" dirty="0">
              <a:solidFill>
                <a:srgbClr val="FF0000"/>
              </a:solidFill>
              <a:latin typeface="+mn-lt"/>
            </a:endParaRPr>
          </a:p>
          <a:p>
            <a:r>
              <a:rPr lang="en-GB" sz="1000" u="none" dirty="0">
                <a:solidFill>
                  <a:schemeClr val="tx1"/>
                </a:solidFill>
                <a:latin typeface="+mn-lt"/>
              </a:rPr>
              <a:t>Corporate judgments have seen an increase of  3.25% in the </a:t>
            </a:r>
            <a:r>
              <a:rPr lang="en-GB" sz="1000" i="1" u="none" dirty="0">
                <a:solidFill>
                  <a:schemeClr val="tx1"/>
                </a:solidFill>
                <a:latin typeface="+mn-lt"/>
              </a:rPr>
              <a:t>average </a:t>
            </a:r>
            <a:r>
              <a:rPr lang="en-GB" sz="1000" u="none" dirty="0">
                <a:solidFill>
                  <a:schemeClr val="tx1"/>
                </a:solidFill>
                <a:latin typeface="+mn-lt"/>
              </a:rPr>
              <a:t>value from £4,585 in Q3 2023 to £4,734 in Q4 2023.</a:t>
            </a:r>
          </a:p>
          <a:p>
            <a:endParaRPr lang="en-GB" sz="1000" u="none" dirty="0">
              <a:solidFill>
                <a:srgbClr val="FF0000"/>
              </a:solidFill>
              <a:latin typeface="+mn-lt"/>
            </a:endParaRPr>
          </a:p>
          <a:p>
            <a:r>
              <a:rPr lang="en-GB" sz="1000" u="none" dirty="0">
                <a:solidFill>
                  <a:schemeClr val="tx1"/>
                </a:solidFill>
                <a:latin typeface="+mn-lt"/>
              </a:rPr>
              <a:t>Non-corporate judgments also saw a slight increase of 0.42% in </a:t>
            </a:r>
            <a:r>
              <a:rPr lang="en-GB" sz="1000" i="1" u="none" dirty="0">
                <a:solidFill>
                  <a:schemeClr val="tx1"/>
                </a:solidFill>
                <a:latin typeface="+mn-lt"/>
              </a:rPr>
              <a:t>average</a:t>
            </a:r>
            <a:r>
              <a:rPr lang="en-GB" sz="1000" u="none" dirty="0">
                <a:solidFill>
                  <a:schemeClr val="tx1"/>
                </a:solidFill>
                <a:latin typeface="+mn-lt"/>
              </a:rPr>
              <a:t> value, from £3,429 in Q3 2023 to £3,443 in Q4 2023.</a:t>
            </a:r>
          </a:p>
          <a:p>
            <a:endParaRPr lang="en-GB" sz="1000" u="none" dirty="0">
              <a:solidFill>
                <a:srgbClr val="FF0000"/>
              </a:solidFill>
              <a:latin typeface="+mn-lt"/>
            </a:endParaRPr>
          </a:p>
          <a:p>
            <a:r>
              <a:rPr lang="en-GB" sz="1000" u="none" dirty="0">
                <a:solidFill>
                  <a:schemeClr val="tx1"/>
                </a:solidFill>
                <a:latin typeface="+mn-lt"/>
              </a:rPr>
              <a:t>However, consumer judgments decreased slightly by 5.54% in </a:t>
            </a:r>
            <a:r>
              <a:rPr lang="en-GB" sz="1000" i="1" u="none" dirty="0">
                <a:solidFill>
                  <a:schemeClr val="tx1"/>
                </a:solidFill>
                <a:latin typeface="+mn-lt"/>
              </a:rPr>
              <a:t>average </a:t>
            </a:r>
            <a:r>
              <a:rPr lang="en-GB" sz="1000" u="none" dirty="0">
                <a:solidFill>
                  <a:schemeClr val="tx1"/>
                </a:solidFill>
                <a:latin typeface="+mn-lt"/>
              </a:rPr>
              <a:t>value, from £1,744 in Q3 2023 to £1,648 in Q4 2023. </a:t>
            </a:r>
          </a:p>
          <a:p>
            <a:endParaRPr lang="en-GB" sz="1000" u="none" dirty="0">
              <a:solidFill>
                <a:srgbClr val="FF0000"/>
              </a:solidFill>
              <a:latin typeface="+mn-lt"/>
            </a:endParaRPr>
          </a:p>
          <a:p>
            <a:endParaRPr lang="en-GB" sz="1000" u="none" dirty="0">
              <a:solidFill>
                <a:srgbClr val="FF0000"/>
              </a:solidFill>
              <a:latin typeface="+mn-lt"/>
            </a:endParaRPr>
          </a:p>
          <a:p>
            <a:endParaRPr lang="en-GB" sz="1000" u="none" dirty="0">
              <a:solidFill>
                <a:schemeClr val="tx1"/>
              </a:solidFill>
              <a:latin typeface="+mn-lt"/>
            </a:endParaRPr>
          </a:p>
          <a:p>
            <a:endParaRPr lang="en-GB" sz="1000" u="none" dirty="0">
              <a:solidFill>
                <a:schemeClr val="tx1"/>
              </a:solidFill>
              <a:latin typeface="+mn-lt"/>
            </a:endParaRPr>
          </a:p>
          <a:p>
            <a:endParaRPr lang="en-GB" sz="1000" u="none" dirty="0">
              <a:solidFill>
                <a:schemeClr val="tx1"/>
              </a:solidFill>
              <a:latin typeface="+mn-lt"/>
            </a:endParaRPr>
          </a:p>
          <a:p>
            <a:endParaRPr lang="en-GB" sz="1000" u="none" dirty="0">
              <a:solidFill>
                <a:schemeClr val="tx1"/>
              </a:solidFill>
              <a:latin typeface="+mn-lt"/>
            </a:endParaRPr>
          </a:p>
        </p:txBody>
      </p:sp>
      <p:pic>
        <p:nvPicPr>
          <p:cNvPr id="10" name="Picture 9" descr="Logo&#10;&#10;Description automatically generated">
            <a:extLst>
              <a:ext uri="{FF2B5EF4-FFF2-40B4-BE49-F238E27FC236}">
                <a16:creationId xmlns:a16="http://schemas.microsoft.com/office/drawing/2014/main" id="{E0C05C92-2059-4B11-970B-F36787B68E03}"/>
              </a:ext>
            </a:extLst>
          </p:cNvPr>
          <p:cNvPicPr>
            <a:picLocks noChangeAspect="1"/>
          </p:cNvPicPr>
          <p:nvPr/>
        </p:nvPicPr>
        <p:blipFill>
          <a:blip r:embed="rId3"/>
          <a:stretch>
            <a:fillRect/>
          </a:stretch>
        </p:blipFill>
        <p:spPr>
          <a:xfrm>
            <a:off x="8078875" y="4109149"/>
            <a:ext cx="803868" cy="803868"/>
          </a:xfrm>
          <a:prstGeom prst="rect">
            <a:avLst/>
          </a:prstGeom>
        </p:spPr>
      </p:pic>
      <p:sp>
        <p:nvSpPr>
          <p:cNvPr id="12" name="Slide Number Placeholder 2">
            <a:extLst>
              <a:ext uri="{FF2B5EF4-FFF2-40B4-BE49-F238E27FC236}">
                <a16:creationId xmlns:a16="http://schemas.microsoft.com/office/drawing/2014/main" id="{DBD55164-A75E-4FD3-8A64-D666F93C400C}"/>
              </a:ext>
            </a:extLst>
          </p:cNvPr>
          <p:cNvSpPr txBox="1">
            <a:spLocks/>
          </p:cNvSpPr>
          <p:nvPr/>
        </p:nvSpPr>
        <p:spPr>
          <a:xfrm>
            <a:off x="7738893" y="4864893"/>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sp>
        <p:nvSpPr>
          <p:cNvPr id="13" name="Rectangle 12">
            <a:extLst>
              <a:ext uri="{FF2B5EF4-FFF2-40B4-BE49-F238E27FC236}">
                <a16:creationId xmlns:a16="http://schemas.microsoft.com/office/drawing/2014/main" id="{E3EA24FB-79F6-4808-AE50-8B84170E16F6}"/>
              </a:ext>
            </a:extLst>
          </p:cNvPr>
          <p:cNvSpPr/>
          <p:nvPr/>
        </p:nvSpPr>
        <p:spPr>
          <a:xfrm>
            <a:off x="0" y="0"/>
            <a:ext cx="46283" cy="5143500"/>
          </a:xfrm>
          <a:prstGeom prst="rect">
            <a:avLst/>
          </a:prstGeom>
          <a:solidFill>
            <a:srgbClr val="EF7F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5" name="Chart 4">
            <a:extLst>
              <a:ext uri="{FF2B5EF4-FFF2-40B4-BE49-F238E27FC236}">
                <a16:creationId xmlns:a16="http://schemas.microsoft.com/office/drawing/2014/main" id="{595494FB-3BD2-6097-DD92-5EC4133E59E6}"/>
              </a:ext>
            </a:extLst>
          </p:cNvPr>
          <p:cNvGraphicFramePr>
            <a:graphicFrameLocks/>
          </p:cNvGraphicFramePr>
          <p:nvPr>
            <p:extLst>
              <p:ext uri="{D42A27DB-BD31-4B8C-83A1-F6EECF244321}">
                <p14:modId xmlns:p14="http://schemas.microsoft.com/office/powerpoint/2010/main" val="957474884"/>
              </p:ext>
            </p:extLst>
          </p:nvPr>
        </p:nvGraphicFramePr>
        <p:xfrm>
          <a:off x="3240052" y="658114"/>
          <a:ext cx="4989547" cy="338634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4592801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400" dirty="0">
                <a:solidFill>
                  <a:schemeClr val="accent1">
                    <a:lumMod val="75000"/>
                  </a:schemeClr>
                </a:solidFill>
              </a:rPr>
              <a:t>A CLOSER INSIGHT INTO THE JUDGMENT VALUES OF E&amp;W</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11</a:t>
            </a:fld>
            <a:endParaRPr lang="en-US" dirty="0"/>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3"/>
          <a:stretch>
            <a:fillRect/>
          </a:stretch>
        </p:blipFill>
        <p:spPr>
          <a:xfrm>
            <a:off x="8341200" y="4472826"/>
            <a:ext cx="453600" cy="45360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7673400" y="4926426"/>
            <a:ext cx="14706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3" name="TextBox 2">
            <a:extLst>
              <a:ext uri="{FF2B5EF4-FFF2-40B4-BE49-F238E27FC236}">
                <a16:creationId xmlns:a16="http://schemas.microsoft.com/office/drawing/2014/main" id="{FA5DA6B7-0CB6-F74E-80F3-32EBDBBD1A3B}"/>
              </a:ext>
            </a:extLst>
          </p:cNvPr>
          <p:cNvSpPr txBox="1"/>
          <p:nvPr/>
        </p:nvSpPr>
        <p:spPr>
          <a:xfrm>
            <a:off x="100563" y="1728469"/>
            <a:ext cx="2252509" cy="16312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ea typeface="+mn-ea"/>
                <a:cs typeface="Segoe UI" panose="020B0502040204020203" pitchFamily="34" charset="0"/>
              </a:rPr>
              <a:t>When analysing the breakdown of commercial judgments there has been no </a:t>
            </a:r>
            <a:r>
              <a:rPr lang="en-GB" sz="1000" dirty="0">
                <a:cs typeface="Segoe UI" panose="020B0502040204020203" pitchFamily="34" charset="0"/>
              </a:rPr>
              <a:t>significant </a:t>
            </a:r>
            <a:r>
              <a:rPr kumimoji="0" lang="en-GB" sz="1000" b="0" i="0" u="none" strike="noStrike" kern="1200" cap="none" spc="0" normalizeH="0" baseline="0" noProof="0" dirty="0">
                <a:ln>
                  <a:noFill/>
                </a:ln>
                <a:effectLst/>
                <a:uLnTx/>
                <a:uFillTx/>
                <a:ea typeface="+mn-ea"/>
                <a:cs typeface="Segoe UI" panose="020B0502040204020203" pitchFamily="34" charset="0"/>
              </a:rPr>
              <a:t>changes with only a 2.39% increase of judgments valued greater than £3,000.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FF0000"/>
              </a:solidFill>
              <a:effectLst/>
              <a:uLnTx/>
              <a:uFillTx/>
              <a:ea typeface="+mn-ea"/>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ea typeface="+mn-ea"/>
                <a:cs typeface="Segoe UI" panose="020B0502040204020203" pitchFamily="34" charset="0"/>
              </a:rPr>
              <a:t>The breakdown of consumer judgments also has seen no </a:t>
            </a:r>
            <a:r>
              <a:rPr lang="en-GB" sz="1000" dirty="0">
                <a:cs typeface="Segoe UI" panose="020B0502040204020203" pitchFamily="34" charset="0"/>
              </a:rPr>
              <a:t>significant </a:t>
            </a:r>
            <a:r>
              <a:rPr kumimoji="0" lang="en-GB" sz="1000" b="0" i="0" u="none" strike="noStrike" kern="1200" cap="none" spc="0" normalizeH="0" baseline="0" noProof="0" dirty="0">
                <a:ln>
                  <a:noFill/>
                </a:ln>
                <a:effectLst/>
                <a:uLnTx/>
                <a:uFillTx/>
                <a:ea typeface="+mn-ea"/>
                <a:cs typeface="Segoe UI" panose="020B0502040204020203" pitchFamily="34" charset="0"/>
              </a:rPr>
              <a:t>changes with only a 5.11% increase of judgments valued between £100-500.</a:t>
            </a:r>
            <a:endParaRPr lang="en-GB" sz="1000" dirty="0">
              <a:cs typeface="Segoe UI" panose="020B0502040204020203" pitchFamily="34" charset="0"/>
            </a:endParaRPr>
          </a:p>
        </p:txBody>
      </p:sp>
      <p:graphicFrame>
        <p:nvGraphicFramePr>
          <p:cNvPr id="6" name="Chart 5">
            <a:extLst>
              <a:ext uri="{FF2B5EF4-FFF2-40B4-BE49-F238E27FC236}">
                <a16:creationId xmlns:a16="http://schemas.microsoft.com/office/drawing/2014/main" id="{CCC3032D-604E-0BB7-C2B2-FA6656816651}"/>
              </a:ext>
            </a:extLst>
          </p:cNvPr>
          <p:cNvGraphicFramePr>
            <a:graphicFrameLocks/>
          </p:cNvGraphicFramePr>
          <p:nvPr>
            <p:extLst>
              <p:ext uri="{D42A27DB-BD31-4B8C-83A1-F6EECF244321}">
                <p14:modId xmlns:p14="http://schemas.microsoft.com/office/powerpoint/2010/main" val="346334555"/>
              </p:ext>
            </p:extLst>
          </p:nvPr>
        </p:nvGraphicFramePr>
        <p:xfrm>
          <a:off x="2532490" y="749455"/>
          <a:ext cx="3184309" cy="36445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CB520CF5-6911-8B79-6FE4-0FD855A8A411}"/>
              </a:ext>
            </a:extLst>
          </p:cNvPr>
          <p:cNvGraphicFramePr>
            <a:graphicFrameLocks/>
          </p:cNvGraphicFramePr>
          <p:nvPr>
            <p:extLst>
              <p:ext uri="{D42A27DB-BD31-4B8C-83A1-F6EECF244321}">
                <p14:modId xmlns:p14="http://schemas.microsoft.com/office/powerpoint/2010/main" val="4186711787"/>
              </p:ext>
            </p:extLst>
          </p:nvPr>
        </p:nvGraphicFramePr>
        <p:xfrm>
          <a:off x="5716799" y="749454"/>
          <a:ext cx="2966401" cy="364458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4695110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2F4B2E-93FC-452C-B0F0-E709D8FBFF31}"/>
              </a:ext>
            </a:extLst>
          </p:cNvPr>
          <p:cNvSpPr/>
          <p:nvPr/>
        </p:nvSpPr>
        <p:spPr>
          <a:xfrm>
            <a:off x="0" y="0"/>
            <a:ext cx="9144000"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410202" y="1658076"/>
            <a:ext cx="6877691" cy="539266"/>
          </a:xfrm>
        </p:spPr>
        <p:txBody>
          <a:bodyPr/>
          <a:lstStyle/>
          <a:p>
            <a:r>
              <a:rPr lang="en-GB" dirty="0">
                <a:solidFill>
                  <a:schemeClr val="bg2"/>
                </a:solidFill>
              </a:rPr>
              <a:t>SCOTLAND</a:t>
            </a:r>
          </a:p>
        </p:txBody>
      </p:sp>
      <p:sp>
        <p:nvSpPr>
          <p:cNvPr id="4" name="Slide Number Placeholder 2">
            <a:extLst>
              <a:ext uri="{FF2B5EF4-FFF2-40B4-BE49-F238E27FC236}">
                <a16:creationId xmlns:a16="http://schemas.microsoft.com/office/drawing/2014/main" id="{5F51B67C-39BE-4A36-A1C8-B3001CF87B3B}"/>
              </a:ext>
            </a:extLst>
          </p:cNvPr>
          <p:cNvSpPr>
            <a:spLocks noGrp="1"/>
          </p:cNvSpPr>
          <p:nvPr>
            <p:ph type="sldNum" sz="quarter" idx="12"/>
          </p:nvPr>
        </p:nvSpPr>
        <p:spPr>
          <a:xfrm>
            <a:off x="410201" y="404945"/>
            <a:ext cx="2868091" cy="273844"/>
          </a:xfrm>
        </p:spPr>
        <p:txBody>
          <a:bodyPr/>
          <a:lstStyle/>
          <a:p>
            <a:fld id="{81589905-F1C1-2746-B9FD-0D5C4798BB18}" type="slidenum">
              <a:rPr lang="en-US" sz="800" b="1" smtClean="0">
                <a:solidFill>
                  <a:schemeClr val="bg2"/>
                </a:solidFill>
              </a:rPr>
              <a:pPr/>
              <a:t>12</a:t>
            </a:fld>
            <a:r>
              <a:rPr lang="en-US" sz="800" dirty="0">
                <a:solidFill>
                  <a:schemeClr val="bg2"/>
                </a:solidFill>
              </a:rPr>
              <a:t> – Registry Trust statistics book Q4 2023</a:t>
            </a:r>
          </a:p>
        </p:txBody>
      </p:sp>
      <p:grpSp>
        <p:nvGrpSpPr>
          <p:cNvPr id="8" name="Group 7">
            <a:extLst>
              <a:ext uri="{FF2B5EF4-FFF2-40B4-BE49-F238E27FC236}">
                <a16:creationId xmlns:a16="http://schemas.microsoft.com/office/drawing/2014/main" id="{B25BFE0F-8D94-7119-A8AC-4AD6194D2F75}"/>
              </a:ext>
            </a:extLst>
          </p:cNvPr>
          <p:cNvGrpSpPr/>
          <p:nvPr/>
        </p:nvGrpSpPr>
        <p:grpSpPr>
          <a:xfrm>
            <a:off x="7181400" y="2872637"/>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FA97F604-C29C-862F-B9BD-3AA139B8FEA2}"/>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7448834A-45C1-E7BC-DFF2-CE081D39EE40}"/>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1883156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35800"/>
            <a:ext cx="2073091" cy="1016867"/>
          </a:xfrm>
        </p:spPr>
        <p:txBody>
          <a:bodyPr/>
          <a:lstStyle/>
          <a:p>
            <a:r>
              <a:rPr lang="en-GB" sz="1600" dirty="0"/>
              <a:t>OVERALL, THE NUMBER OF ALL DECREES DECREASED</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13</a:t>
            </a:fld>
            <a:endParaRPr lang="en-US" dirty="0"/>
          </a:p>
        </p:txBody>
      </p:sp>
      <p:sp>
        <p:nvSpPr>
          <p:cNvPr id="11" name="TextBox 10"/>
          <p:cNvSpPr txBox="1"/>
          <p:nvPr/>
        </p:nvSpPr>
        <p:spPr>
          <a:xfrm>
            <a:off x="3722835" y="4071142"/>
            <a:ext cx="3829570" cy="215444"/>
          </a:xfrm>
          <a:prstGeom prst="rect">
            <a:avLst/>
          </a:prstGeom>
          <a:noFill/>
        </p:spPr>
        <p:txBody>
          <a:bodyPr wrap="square" rtlCol="0">
            <a:spAutoFit/>
          </a:bodyPr>
          <a:lstStyle/>
          <a:p>
            <a:r>
              <a:rPr lang="en-GB" sz="800" dirty="0">
                <a:solidFill>
                  <a:srgbClr val="696969"/>
                </a:solidFill>
              </a:rPr>
              <a:t>*Scotland Small Claims Consumer judgments plotted solely on the right hand axis.</a:t>
            </a:r>
          </a:p>
        </p:txBody>
      </p:sp>
      <p:sp>
        <p:nvSpPr>
          <p:cNvPr id="6" name="Content Placeholder 5">
            <a:extLst>
              <a:ext uri="{FF2B5EF4-FFF2-40B4-BE49-F238E27FC236}">
                <a16:creationId xmlns:a16="http://schemas.microsoft.com/office/drawing/2014/main" id="{F0DD2B98-1C24-4726-AEA0-77F696BFCC8C}"/>
              </a:ext>
            </a:extLst>
          </p:cNvPr>
          <p:cNvSpPr>
            <a:spLocks noGrp="1"/>
          </p:cNvSpPr>
          <p:nvPr>
            <p:ph idx="1"/>
          </p:nvPr>
        </p:nvSpPr>
        <p:spPr>
          <a:xfrm>
            <a:off x="309864" y="1816456"/>
            <a:ext cx="2133600" cy="2540799"/>
          </a:xfrm>
        </p:spPr>
        <p:txBody>
          <a:bodyPr/>
          <a:lstStyle/>
          <a:p>
            <a:r>
              <a:rPr lang="en-GB" sz="1000" dirty="0">
                <a:solidFill>
                  <a:schemeClr val="bg1">
                    <a:lumMod val="10000"/>
                  </a:schemeClr>
                </a:solidFill>
                <a:latin typeface="+mn-lt"/>
                <a:cs typeface="Segoe UI" panose="020B0502040204020203" pitchFamily="34" charset="0"/>
              </a:rPr>
              <a:t>Scotland small claims consumer cases have seen a slight decrease of 6.82%, from </a:t>
            </a:r>
            <a:r>
              <a:rPr lang="en-US" sz="1000" dirty="0">
                <a:solidFill>
                  <a:schemeClr val="bg1">
                    <a:lumMod val="10000"/>
                  </a:schemeClr>
                </a:solidFill>
                <a:latin typeface="+mn-lt"/>
                <a:cs typeface="Segoe UI" panose="020B0502040204020203" pitchFamily="34" charset="0"/>
              </a:rPr>
              <a:t>to 2,960 cases in Q3 2023 </a:t>
            </a:r>
            <a:r>
              <a:rPr lang="en-GB" sz="1000" dirty="0">
                <a:solidFill>
                  <a:schemeClr val="bg1">
                    <a:lumMod val="10000"/>
                  </a:schemeClr>
                </a:solidFill>
                <a:latin typeface="+mn-lt"/>
                <a:cs typeface="Segoe UI" panose="020B0502040204020203" pitchFamily="34" charset="0"/>
              </a:rPr>
              <a:t>to 2,758 cases in Q4 2023. </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Scotland small claims commercial cases have decreased by 16% from 738 claims in Q3 2023 to 620 in Q4 2023. </a:t>
            </a:r>
          </a:p>
          <a:p>
            <a:endParaRPr lang="en-GB" sz="1000" dirty="0">
              <a:latin typeface="+mn-lt"/>
            </a:endParaRPr>
          </a:p>
          <a:p>
            <a:r>
              <a:rPr lang="en-GB" sz="1000" dirty="0">
                <a:latin typeface="+mn-lt"/>
              </a:rPr>
              <a:t> </a:t>
            </a: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p:txBody>
      </p:sp>
      <p:pic>
        <p:nvPicPr>
          <p:cNvPr id="8" name="Picture 7" descr="Logo&#10;&#10;Description automatically generated">
            <a:extLst>
              <a:ext uri="{FF2B5EF4-FFF2-40B4-BE49-F238E27FC236}">
                <a16:creationId xmlns:a16="http://schemas.microsoft.com/office/drawing/2014/main" id="{59A5BB3D-C70D-4953-9BDB-A4BAADC7485A}"/>
              </a:ext>
            </a:extLst>
          </p:cNvPr>
          <p:cNvPicPr>
            <a:picLocks noChangeAspect="1"/>
          </p:cNvPicPr>
          <p:nvPr/>
        </p:nvPicPr>
        <p:blipFill>
          <a:blip r:embed="rId2"/>
          <a:stretch>
            <a:fillRect/>
          </a:stretch>
        </p:blipFill>
        <p:spPr>
          <a:xfrm>
            <a:off x="8204309" y="4178864"/>
            <a:ext cx="712981" cy="712981"/>
          </a:xfrm>
          <a:prstGeom prst="rect">
            <a:avLst/>
          </a:prstGeom>
        </p:spPr>
      </p:pic>
      <p:sp>
        <p:nvSpPr>
          <p:cNvPr id="10" name="TextBox 9">
            <a:extLst>
              <a:ext uri="{FF2B5EF4-FFF2-40B4-BE49-F238E27FC236}">
                <a16:creationId xmlns:a16="http://schemas.microsoft.com/office/drawing/2014/main" id="{6E0F332F-C49B-4AC4-906C-B65396981663}"/>
              </a:ext>
            </a:extLst>
          </p:cNvPr>
          <p:cNvSpPr txBox="1"/>
          <p:nvPr/>
        </p:nvSpPr>
        <p:spPr>
          <a:xfrm>
            <a:off x="6274800" y="4891845"/>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5" name="Chart 4">
            <a:extLst>
              <a:ext uri="{FF2B5EF4-FFF2-40B4-BE49-F238E27FC236}">
                <a16:creationId xmlns:a16="http://schemas.microsoft.com/office/drawing/2014/main" id="{27A5AD69-4411-837A-1E79-8C0554CB3C07}"/>
              </a:ext>
            </a:extLst>
          </p:cNvPr>
          <p:cNvGraphicFramePr>
            <a:graphicFrameLocks/>
          </p:cNvGraphicFramePr>
          <p:nvPr>
            <p:extLst>
              <p:ext uri="{D42A27DB-BD31-4B8C-83A1-F6EECF244321}">
                <p14:modId xmlns:p14="http://schemas.microsoft.com/office/powerpoint/2010/main" val="3448098231"/>
              </p:ext>
            </p:extLst>
          </p:nvPr>
        </p:nvGraphicFramePr>
        <p:xfrm>
          <a:off x="3290400" y="856914"/>
          <a:ext cx="4687200" cy="29375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88610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35800"/>
            <a:ext cx="2073091" cy="746815"/>
          </a:xfrm>
        </p:spPr>
        <p:txBody>
          <a:bodyPr/>
          <a:lstStyle/>
          <a:p>
            <a:r>
              <a:rPr lang="en-GB" sz="1400" dirty="0"/>
              <a:t>DECLINE IN THE NUMBER OF ALL DECREES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14</a:t>
            </a:fld>
            <a:endParaRPr lang="en-US" dirty="0"/>
          </a:p>
        </p:txBody>
      </p:sp>
      <p:sp>
        <p:nvSpPr>
          <p:cNvPr id="11" name="TextBox 10"/>
          <p:cNvSpPr txBox="1"/>
          <p:nvPr/>
        </p:nvSpPr>
        <p:spPr>
          <a:xfrm>
            <a:off x="4191035" y="3989535"/>
            <a:ext cx="3829570" cy="215444"/>
          </a:xfrm>
          <a:prstGeom prst="rect">
            <a:avLst/>
          </a:prstGeom>
          <a:noFill/>
        </p:spPr>
        <p:txBody>
          <a:bodyPr wrap="square" rtlCol="0">
            <a:spAutoFit/>
          </a:bodyPr>
          <a:lstStyle/>
          <a:p>
            <a:r>
              <a:rPr lang="en-GB" sz="800" dirty="0">
                <a:solidFill>
                  <a:srgbClr val="696969"/>
                </a:solidFill>
              </a:rPr>
              <a:t>*Consumer decrees plotted solely on the right hand axis.</a:t>
            </a:r>
          </a:p>
        </p:txBody>
      </p:sp>
      <p:sp>
        <p:nvSpPr>
          <p:cNvPr id="6" name="Content Placeholder 5">
            <a:extLst>
              <a:ext uri="{FF2B5EF4-FFF2-40B4-BE49-F238E27FC236}">
                <a16:creationId xmlns:a16="http://schemas.microsoft.com/office/drawing/2014/main" id="{F0DD2B98-1C24-4726-AEA0-77F696BFCC8C}"/>
              </a:ext>
            </a:extLst>
          </p:cNvPr>
          <p:cNvSpPr>
            <a:spLocks noGrp="1"/>
          </p:cNvSpPr>
          <p:nvPr>
            <p:ph idx="1"/>
          </p:nvPr>
        </p:nvSpPr>
        <p:spPr>
          <a:xfrm>
            <a:off x="299671" y="1815791"/>
            <a:ext cx="2133600" cy="2732512"/>
          </a:xfrm>
        </p:spPr>
        <p:txBody>
          <a:bodyPr/>
          <a:lstStyle/>
          <a:p>
            <a:endParaRPr lang="en-GB" sz="800" dirty="0"/>
          </a:p>
          <a:p>
            <a:r>
              <a:rPr lang="en-GB" sz="800" dirty="0"/>
              <a:t> </a:t>
            </a:r>
          </a:p>
          <a:p>
            <a:endParaRPr lang="en-GB" sz="800" dirty="0"/>
          </a:p>
          <a:p>
            <a:endParaRPr lang="en-GB" sz="800" dirty="0"/>
          </a:p>
          <a:p>
            <a:endParaRPr lang="en-GB" sz="800" dirty="0"/>
          </a:p>
          <a:p>
            <a:endParaRPr lang="en-GB" sz="800" dirty="0"/>
          </a:p>
          <a:p>
            <a:endParaRPr lang="en-GB" dirty="0"/>
          </a:p>
          <a:p>
            <a:endParaRPr lang="en-GB" dirty="0"/>
          </a:p>
          <a:p>
            <a:endParaRPr lang="en-GB" dirty="0"/>
          </a:p>
          <a:p>
            <a:endParaRPr lang="en-GB" dirty="0"/>
          </a:p>
          <a:p>
            <a:endParaRPr lang="en-GB" dirty="0"/>
          </a:p>
          <a:p>
            <a:endParaRPr lang="en-GB" dirty="0"/>
          </a:p>
        </p:txBody>
      </p:sp>
      <p:pic>
        <p:nvPicPr>
          <p:cNvPr id="8" name="Picture 7" descr="Logo&#10;&#10;Description automatically generated">
            <a:extLst>
              <a:ext uri="{FF2B5EF4-FFF2-40B4-BE49-F238E27FC236}">
                <a16:creationId xmlns:a16="http://schemas.microsoft.com/office/drawing/2014/main" id="{59A5BB3D-C70D-4953-9BDB-A4BAADC7485A}"/>
              </a:ext>
            </a:extLst>
          </p:cNvPr>
          <p:cNvPicPr>
            <a:picLocks noChangeAspect="1"/>
          </p:cNvPicPr>
          <p:nvPr/>
        </p:nvPicPr>
        <p:blipFill>
          <a:blip r:embed="rId2"/>
          <a:stretch>
            <a:fillRect/>
          </a:stretch>
        </p:blipFill>
        <p:spPr>
          <a:xfrm>
            <a:off x="8204309" y="4178864"/>
            <a:ext cx="712981" cy="712981"/>
          </a:xfrm>
          <a:prstGeom prst="rect">
            <a:avLst/>
          </a:prstGeom>
        </p:spPr>
      </p:pic>
      <p:sp>
        <p:nvSpPr>
          <p:cNvPr id="10" name="TextBox 9">
            <a:extLst>
              <a:ext uri="{FF2B5EF4-FFF2-40B4-BE49-F238E27FC236}">
                <a16:creationId xmlns:a16="http://schemas.microsoft.com/office/drawing/2014/main" id="{6E0F332F-C49B-4AC4-906C-B65396981663}"/>
              </a:ext>
            </a:extLst>
          </p:cNvPr>
          <p:cNvSpPr txBox="1"/>
          <p:nvPr/>
        </p:nvSpPr>
        <p:spPr>
          <a:xfrm>
            <a:off x="6274800" y="4891845"/>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5" name="TextBox 4">
            <a:extLst>
              <a:ext uri="{FF2B5EF4-FFF2-40B4-BE49-F238E27FC236}">
                <a16:creationId xmlns:a16="http://schemas.microsoft.com/office/drawing/2014/main" id="{D7DB75EF-F272-86D0-D5E7-E94C315DE7BC}"/>
              </a:ext>
            </a:extLst>
          </p:cNvPr>
          <p:cNvSpPr txBox="1"/>
          <p:nvPr/>
        </p:nvSpPr>
        <p:spPr>
          <a:xfrm>
            <a:off x="216098" y="1434990"/>
            <a:ext cx="2393129" cy="2708434"/>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The number of commercial decrees has seen a decline of 16%, from 738 in Q3 2023 to 620 in Q4 2023.</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The number of corporate decrees also decreased by 16.75% from 627 in Q3 2023 to 522 in Q4 2023.</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Non-corporate decrees have decreased by 11.71%, from 111 in Q3 2023 to 98 in Q4 2023.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The number of consumer decrees has seen a slight decrease of  6.82%, from 2,960 in Q3 2023 to 2,758 in Q4 2023.</a:t>
            </a:r>
          </a:p>
          <a:p>
            <a:endParaRPr lang="en-GB" sz="1000" dirty="0">
              <a:solidFill>
                <a:srgbClr val="FF0000"/>
              </a:solidFill>
              <a:cs typeface="Segoe UI" panose="020B0502040204020203" pitchFamily="34" charset="0"/>
            </a:endParaRPr>
          </a:p>
          <a:p>
            <a:endParaRPr lang="en-GB" sz="1000" dirty="0">
              <a:solidFill>
                <a:srgbClr val="FF0000"/>
              </a:solidFill>
              <a:cs typeface="Segoe UI" panose="020B0502040204020203" pitchFamily="34" charset="0"/>
            </a:endParaRPr>
          </a:p>
        </p:txBody>
      </p:sp>
      <p:graphicFrame>
        <p:nvGraphicFramePr>
          <p:cNvPr id="9" name="Chart 8">
            <a:extLst>
              <a:ext uri="{FF2B5EF4-FFF2-40B4-BE49-F238E27FC236}">
                <a16:creationId xmlns:a16="http://schemas.microsoft.com/office/drawing/2014/main" id="{6A52DCB9-D08B-28E4-4FEE-B35DA60A933C}"/>
              </a:ext>
            </a:extLst>
          </p:cNvPr>
          <p:cNvGraphicFramePr>
            <a:graphicFrameLocks/>
          </p:cNvGraphicFramePr>
          <p:nvPr>
            <p:extLst>
              <p:ext uri="{D42A27DB-BD31-4B8C-83A1-F6EECF244321}">
                <p14:modId xmlns:p14="http://schemas.microsoft.com/office/powerpoint/2010/main" val="2617657476"/>
              </p:ext>
            </p:extLst>
          </p:nvPr>
        </p:nvGraphicFramePr>
        <p:xfrm>
          <a:off x="3168000" y="835800"/>
          <a:ext cx="4852605" cy="3030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56142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88699"/>
            <a:ext cx="2073091" cy="616102"/>
          </a:xfrm>
        </p:spPr>
        <p:txBody>
          <a:bodyPr/>
          <a:lstStyle/>
          <a:p>
            <a:r>
              <a:rPr lang="en-GB" sz="1400" dirty="0"/>
              <a:t>DECREASE IN TOTAL VALUE FOR ALL DECREE</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15</a:t>
            </a:fld>
            <a:endParaRPr lang="en-US" dirty="0"/>
          </a:p>
        </p:txBody>
      </p:sp>
      <p:sp>
        <p:nvSpPr>
          <p:cNvPr id="3" name="TextBox 2">
            <a:extLst>
              <a:ext uri="{FF2B5EF4-FFF2-40B4-BE49-F238E27FC236}">
                <a16:creationId xmlns:a16="http://schemas.microsoft.com/office/drawing/2014/main" id="{BBDC786F-8722-4884-9563-6C4FFBB90767}"/>
              </a:ext>
            </a:extLst>
          </p:cNvPr>
          <p:cNvSpPr txBox="1"/>
          <p:nvPr/>
        </p:nvSpPr>
        <p:spPr>
          <a:xfrm>
            <a:off x="299671" y="1504801"/>
            <a:ext cx="1930058" cy="3170099"/>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Commercial decrees saw a decrease in </a:t>
            </a:r>
            <a:r>
              <a:rPr lang="en-GB" sz="1000" i="1" dirty="0">
                <a:solidFill>
                  <a:schemeClr val="bg1">
                    <a:lumMod val="10000"/>
                  </a:schemeClr>
                </a:solidFill>
                <a:cs typeface="Segoe UI" panose="020B0502040204020203" pitchFamily="34" charset="0"/>
              </a:rPr>
              <a:t>total</a:t>
            </a:r>
            <a:r>
              <a:rPr lang="en-GB" sz="1000" dirty="0">
                <a:solidFill>
                  <a:schemeClr val="bg1">
                    <a:lumMod val="10000"/>
                  </a:schemeClr>
                </a:solidFill>
                <a:cs typeface="Segoe UI" panose="020B0502040204020203" pitchFamily="34" charset="0"/>
              </a:rPr>
              <a:t> value of 17.27%, from £1.18 million in Q3 2023 to £976,443in Q4 2023.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Corporate cases also experienced a decrease in </a:t>
            </a:r>
            <a:r>
              <a:rPr lang="en-GB" sz="1000" i="1" dirty="0">
                <a:solidFill>
                  <a:schemeClr val="bg1">
                    <a:lumMod val="10000"/>
                  </a:schemeClr>
                </a:solidFill>
                <a:cs typeface="Segoe UI" panose="020B0502040204020203" pitchFamily="34" charset="0"/>
              </a:rPr>
              <a:t>total </a:t>
            </a:r>
            <a:r>
              <a:rPr lang="en-GB" sz="1000" dirty="0">
                <a:solidFill>
                  <a:schemeClr val="bg1">
                    <a:lumMod val="10000"/>
                  </a:schemeClr>
                </a:solidFill>
                <a:cs typeface="Segoe UI" panose="020B0502040204020203" pitchFamily="34" charset="0"/>
              </a:rPr>
              <a:t>value of 13.37%, from £ 1,008,117 in Q3 2023 to £790,297 in Q4 2023.</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Non-corporate cases decreased in </a:t>
            </a:r>
            <a:r>
              <a:rPr lang="en-GB" sz="1000" i="1" dirty="0">
                <a:solidFill>
                  <a:schemeClr val="bg1">
                    <a:lumMod val="10000"/>
                  </a:schemeClr>
                </a:solidFill>
                <a:cs typeface="Segoe UI" panose="020B0502040204020203" pitchFamily="34" charset="0"/>
              </a:rPr>
              <a:t>total</a:t>
            </a:r>
            <a:r>
              <a:rPr lang="en-GB" sz="1000" dirty="0">
                <a:solidFill>
                  <a:schemeClr val="bg1">
                    <a:lumMod val="10000"/>
                  </a:schemeClr>
                </a:solidFill>
                <a:cs typeface="Segoe UI" panose="020B0502040204020203" pitchFamily="34" charset="0"/>
              </a:rPr>
              <a:t> value by 30.55% from £268,021 Q3 2023 to £186,146 Q4 2023.</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Consumer cases have seen a decrease in </a:t>
            </a:r>
            <a:r>
              <a:rPr lang="en-GB" sz="1000" i="1" dirty="0">
                <a:solidFill>
                  <a:schemeClr val="bg1">
                    <a:lumMod val="10000"/>
                  </a:schemeClr>
                </a:solidFill>
                <a:cs typeface="Segoe UI" panose="020B0502040204020203" pitchFamily="34" charset="0"/>
              </a:rPr>
              <a:t>total</a:t>
            </a:r>
            <a:r>
              <a:rPr lang="en-GB" sz="1000" dirty="0">
                <a:solidFill>
                  <a:schemeClr val="bg1">
                    <a:lumMod val="10000"/>
                  </a:schemeClr>
                </a:solidFill>
                <a:cs typeface="Segoe UI" panose="020B0502040204020203" pitchFamily="34" charset="0"/>
              </a:rPr>
              <a:t> value of 6.36%, from £ 5.7 million Q3 2023 to £5.37 million in Q4 2023.</a:t>
            </a:r>
          </a:p>
          <a:p>
            <a:endParaRPr lang="en-GB" sz="1000" dirty="0">
              <a:solidFill>
                <a:srgbClr val="FF0000"/>
              </a:solidFill>
              <a:cs typeface="Segoe UI" panose="020B0502040204020203" pitchFamily="34" charset="0"/>
            </a:endParaRPr>
          </a:p>
        </p:txBody>
      </p:sp>
      <p:sp>
        <p:nvSpPr>
          <p:cNvPr id="8" name="TextBox 7">
            <a:extLst>
              <a:ext uri="{FF2B5EF4-FFF2-40B4-BE49-F238E27FC236}">
                <a16:creationId xmlns:a16="http://schemas.microsoft.com/office/drawing/2014/main" id="{68745D34-2F93-4DEB-8473-57E466E7CC42}"/>
              </a:ext>
            </a:extLst>
          </p:cNvPr>
          <p:cNvSpPr txBox="1"/>
          <p:nvPr/>
        </p:nvSpPr>
        <p:spPr>
          <a:xfrm>
            <a:off x="7329600" y="4844822"/>
            <a:ext cx="2088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pic>
        <p:nvPicPr>
          <p:cNvPr id="10" name="Picture 9" descr="Logo&#10;&#10;Description automatically generated">
            <a:extLst>
              <a:ext uri="{FF2B5EF4-FFF2-40B4-BE49-F238E27FC236}">
                <a16:creationId xmlns:a16="http://schemas.microsoft.com/office/drawing/2014/main" id="{358918CD-AB93-4148-8198-6CA29EE8919F}"/>
              </a:ext>
            </a:extLst>
          </p:cNvPr>
          <p:cNvPicPr>
            <a:picLocks noChangeAspect="1"/>
          </p:cNvPicPr>
          <p:nvPr/>
        </p:nvPicPr>
        <p:blipFill>
          <a:blip r:embed="rId3"/>
          <a:stretch>
            <a:fillRect/>
          </a:stretch>
        </p:blipFill>
        <p:spPr>
          <a:xfrm>
            <a:off x="8289073" y="4191264"/>
            <a:ext cx="637570" cy="637570"/>
          </a:xfrm>
          <a:prstGeom prst="rect">
            <a:avLst/>
          </a:prstGeom>
        </p:spPr>
      </p:pic>
      <p:sp>
        <p:nvSpPr>
          <p:cNvPr id="5" name="TextBox 4">
            <a:extLst>
              <a:ext uri="{FF2B5EF4-FFF2-40B4-BE49-F238E27FC236}">
                <a16:creationId xmlns:a16="http://schemas.microsoft.com/office/drawing/2014/main" id="{2705A3A0-1B8C-6085-7EE3-D0804C1DF40C}"/>
              </a:ext>
            </a:extLst>
          </p:cNvPr>
          <p:cNvSpPr txBox="1"/>
          <p:nvPr/>
        </p:nvSpPr>
        <p:spPr>
          <a:xfrm>
            <a:off x="3986861" y="3959833"/>
            <a:ext cx="3129280" cy="215444"/>
          </a:xfrm>
          <a:prstGeom prst="rect">
            <a:avLst/>
          </a:prstGeom>
          <a:noFill/>
        </p:spPr>
        <p:txBody>
          <a:bodyPr wrap="square" rtlCol="0">
            <a:spAutoFit/>
          </a:bodyPr>
          <a:lstStyle/>
          <a:p>
            <a:r>
              <a:rPr kumimoji="0" lang="en-GB" sz="800" b="0" i="0" u="none" strike="noStrike" kern="1200" cap="none" spc="0" normalizeH="0" baseline="0" noProof="0" dirty="0">
                <a:ln>
                  <a:noFill/>
                </a:ln>
                <a:solidFill>
                  <a:srgbClr val="696969"/>
                </a:solidFill>
                <a:effectLst/>
                <a:uLnTx/>
                <a:uFillTx/>
                <a:latin typeface="Calibri"/>
                <a:ea typeface="+mn-ea"/>
                <a:cs typeface="+mn-cs"/>
              </a:rPr>
              <a:t>*Consumer decrees plotted solely on the left hand axis.</a:t>
            </a:r>
            <a:endParaRPr lang="en-GB" dirty="0"/>
          </a:p>
        </p:txBody>
      </p:sp>
      <p:graphicFrame>
        <p:nvGraphicFramePr>
          <p:cNvPr id="7" name="Chart 6">
            <a:extLst>
              <a:ext uri="{FF2B5EF4-FFF2-40B4-BE49-F238E27FC236}">
                <a16:creationId xmlns:a16="http://schemas.microsoft.com/office/drawing/2014/main" id="{D2B10B23-E250-3C5B-85D5-79B11AE1C765}"/>
              </a:ext>
            </a:extLst>
          </p:cNvPr>
          <p:cNvGraphicFramePr>
            <a:graphicFrameLocks/>
          </p:cNvGraphicFramePr>
          <p:nvPr>
            <p:extLst>
              <p:ext uri="{D42A27DB-BD31-4B8C-83A1-F6EECF244321}">
                <p14:modId xmlns:p14="http://schemas.microsoft.com/office/powerpoint/2010/main" val="393201705"/>
              </p:ext>
            </p:extLst>
          </p:nvPr>
        </p:nvGraphicFramePr>
        <p:xfrm>
          <a:off x="3021184" y="891797"/>
          <a:ext cx="5057216" cy="30680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61420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88698"/>
            <a:ext cx="2073091" cy="1122409"/>
          </a:xfrm>
        </p:spPr>
        <p:txBody>
          <a:bodyPr/>
          <a:lstStyle/>
          <a:p>
            <a:r>
              <a:rPr lang="en-GB" sz="1600" dirty="0"/>
              <a:t>DECREASE</a:t>
            </a:r>
            <a:r>
              <a:rPr lang="en-GB" sz="1500" dirty="0"/>
              <a:t> IN THE AVERAGE VALUE FOR NON-CORPORATE &amp; COMMERCIAL CASES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16</a:t>
            </a:fld>
            <a:endParaRPr lang="en-US" dirty="0"/>
          </a:p>
        </p:txBody>
      </p:sp>
      <p:sp>
        <p:nvSpPr>
          <p:cNvPr id="3" name="TextBox 2">
            <a:extLst>
              <a:ext uri="{FF2B5EF4-FFF2-40B4-BE49-F238E27FC236}">
                <a16:creationId xmlns:a16="http://schemas.microsoft.com/office/drawing/2014/main" id="{BBDC786F-8722-4884-9563-6C4FFBB90767}"/>
              </a:ext>
            </a:extLst>
          </p:cNvPr>
          <p:cNvSpPr txBox="1"/>
          <p:nvPr/>
        </p:nvSpPr>
        <p:spPr>
          <a:xfrm>
            <a:off x="217357" y="2127290"/>
            <a:ext cx="2135715" cy="3016210"/>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The non-corporate </a:t>
            </a:r>
            <a:r>
              <a:rPr lang="en-GB" sz="1000" i="1" dirty="0">
                <a:solidFill>
                  <a:schemeClr val="bg1">
                    <a:lumMod val="10000"/>
                  </a:schemeClr>
                </a:solidFill>
                <a:cs typeface="Segoe UI" panose="020B0502040204020203" pitchFamily="34" charset="0"/>
              </a:rPr>
              <a:t>average </a:t>
            </a:r>
            <a:r>
              <a:rPr lang="en-GB" sz="1000" dirty="0">
                <a:solidFill>
                  <a:schemeClr val="bg1">
                    <a:lumMod val="10000"/>
                  </a:schemeClr>
                </a:solidFill>
                <a:cs typeface="Segoe UI" panose="020B0502040204020203" pitchFamily="34" charset="0"/>
              </a:rPr>
              <a:t>value decreased by 21.33%, from £2,415  Q3 2023 to £1,899 in Q4 2023.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Commercial decrees also experienced  a decrease in </a:t>
            </a:r>
            <a:r>
              <a:rPr lang="en-GB" sz="1000" i="1" dirty="0">
                <a:solidFill>
                  <a:schemeClr val="bg1">
                    <a:lumMod val="10000"/>
                  </a:schemeClr>
                </a:solidFill>
                <a:cs typeface="Segoe UI" panose="020B0502040204020203" pitchFamily="34" charset="0"/>
              </a:rPr>
              <a:t>average </a:t>
            </a:r>
            <a:r>
              <a:rPr lang="en-GB" sz="1000" dirty="0">
                <a:solidFill>
                  <a:schemeClr val="bg1">
                    <a:lumMod val="10000"/>
                  </a:schemeClr>
                </a:solidFill>
                <a:cs typeface="Segoe UI" panose="020B0502040204020203" pitchFamily="34" charset="0"/>
              </a:rPr>
              <a:t>value  from £1,599 in Q3 2023 to £1,575 in Q4 2023, a slight drop of  1.53%.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However, the </a:t>
            </a:r>
            <a:r>
              <a:rPr lang="en-GB" sz="1000" i="1" dirty="0">
                <a:solidFill>
                  <a:schemeClr val="bg1">
                    <a:lumMod val="10000"/>
                  </a:schemeClr>
                </a:solidFill>
                <a:cs typeface="Segoe UI" panose="020B0502040204020203" pitchFamily="34" charset="0"/>
              </a:rPr>
              <a:t>average</a:t>
            </a:r>
            <a:r>
              <a:rPr lang="en-GB" sz="1000" dirty="0">
                <a:solidFill>
                  <a:schemeClr val="bg1">
                    <a:lumMod val="10000"/>
                  </a:schemeClr>
                </a:solidFill>
                <a:cs typeface="Segoe UI" panose="020B0502040204020203" pitchFamily="34" charset="0"/>
              </a:rPr>
              <a:t> value of corporate  decrees saw a small increase of 4.05%, from £1,455 in Q3 2023 to £1,514 in Q4 2023.</a:t>
            </a:r>
          </a:p>
          <a:p>
            <a:r>
              <a:rPr lang="en-GB" sz="1000" dirty="0">
                <a:solidFill>
                  <a:srgbClr val="FF0000"/>
                </a:solidFill>
                <a:cs typeface="Segoe UI" panose="020B0502040204020203" pitchFamily="34" charset="0"/>
              </a:rPr>
              <a:t> </a:t>
            </a:r>
          </a:p>
          <a:p>
            <a:r>
              <a:rPr lang="en-GB" sz="1000" dirty="0">
                <a:solidFill>
                  <a:schemeClr val="bg1">
                    <a:lumMod val="10000"/>
                  </a:schemeClr>
                </a:solidFill>
                <a:cs typeface="Segoe UI" panose="020B0502040204020203" pitchFamily="34" charset="0"/>
              </a:rPr>
              <a:t>Consumer decrees have  also seen a small increase in </a:t>
            </a:r>
            <a:r>
              <a:rPr lang="en-GB" sz="1000" i="1" dirty="0">
                <a:solidFill>
                  <a:schemeClr val="bg1">
                    <a:lumMod val="10000"/>
                  </a:schemeClr>
                </a:solidFill>
                <a:cs typeface="Segoe UI" panose="020B0502040204020203" pitchFamily="34" charset="0"/>
              </a:rPr>
              <a:t>average</a:t>
            </a:r>
            <a:r>
              <a:rPr lang="en-GB" sz="1000" dirty="0">
                <a:solidFill>
                  <a:schemeClr val="bg1">
                    <a:lumMod val="10000"/>
                  </a:schemeClr>
                </a:solidFill>
                <a:cs typeface="Segoe UI" panose="020B0502040204020203" pitchFamily="34" charset="0"/>
              </a:rPr>
              <a:t> value of 0.49% , from £1,936 in Q3 2023 to £1,945 in Q4 2023. </a:t>
            </a:r>
          </a:p>
          <a:p>
            <a:endParaRPr lang="en-GB" sz="1000" dirty="0">
              <a:solidFill>
                <a:srgbClr val="FF0000"/>
              </a:solidFill>
              <a:cs typeface="Segoe UI" panose="020B0502040204020203" pitchFamily="34" charset="0"/>
            </a:endParaRPr>
          </a:p>
        </p:txBody>
      </p:sp>
      <p:sp>
        <p:nvSpPr>
          <p:cNvPr id="8" name="TextBox 7">
            <a:extLst>
              <a:ext uri="{FF2B5EF4-FFF2-40B4-BE49-F238E27FC236}">
                <a16:creationId xmlns:a16="http://schemas.microsoft.com/office/drawing/2014/main" id="{68745D34-2F93-4DEB-8473-57E466E7CC42}"/>
              </a:ext>
            </a:extLst>
          </p:cNvPr>
          <p:cNvSpPr txBox="1"/>
          <p:nvPr/>
        </p:nvSpPr>
        <p:spPr>
          <a:xfrm>
            <a:off x="6274800" y="4828834"/>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pic>
        <p:nvPicPr>
          <p:cNvPr id="10" name="Picture 9" descr="Logo&#10;&#10;Description automatically generated">
            <a:extLst>
              <a:ext uri="{FF2B5EF4-FFF2-40B4-BE49-F238E27FC236}">
                <a16:creationId xmlns:a16="http://schemas.microsoft.com/office/drawing/2014/main" id="{358918CD-AB93-4148-8198-6CA29EE8919F}"/>
              </a:ext>
            </a:extLst>
          </p:cNvPr>
          <p:cNvPicPr>
            <a:picLocks noChangeAspect="1"/>
          </p:cNvPicPr>
          <p:nvPr/>
        </p:nvPicPr>
        <p:blipFill>
          <a:blip r:embed="rId3"/>
          <a:stretch>
            <a:fillRect/>
          </a:stretch>
        </p:blipFill>
        <p:spPr>
          <a:xfrm>
            <a:off x="8289073" y="4191264"/>
            <a:ext cx="637570" cy="637570"/>
          </a:xfrm>
          <a:prstGeom prst="rect">
            <a:avLst/>
          </a:prstGeom>
        </p:spPr>
      </p:pic>
      <p:graphicFrame>
        <p:nvGraphicFramePr>
          <p:cNvPr id="6" name="Chart 5">
            <a:extLst>
              <a:ext uri="{FF2B5EF4-FFF2-40B4-BE49-F238E27FC236}">
                <a16:creationId xmlns:a16="http://schemas.microsoft.com/office/drawing/2014/main" id="{F724805B-502B-B110-7F59-FE9FC03DCEF5}"/>
              </a:ext>
            </a:extLst>
          </p:cNvPr>
          <p:cNvGraphicFramePr>
            <a:graphicFrameLocks/>
          </p:cNvGraphicFramePr>
          <p:nvPr>
            <p:extLst>
              <p:ext uri="{D42A27DB-BD31-4B8C-83A1-F6EECF244321}">
                <p14:modId xmlns:p14="http://schemas.microsoft.com/office/powerpoint/2010/main" val="1618896642"/>
              </p:ext>
            </p:extLst>
          </p:nvPr>
        </p:nvGraphicFramePr>
        <p:xfrm>
          <a:off x="2904978" y="959037"/>
          <a:ext cx="5179391" cy="31121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3273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31" y="898484"/>
            <a:ext cx="2252509" cy="1323439"/>
          </a:xfrm>
        </p:spPr>
        <p:txBody>
          <a:bodyPr/>
          <a:lstStyle/>
          <a:p>
            <a:r>
              <a:rPr lang="en-GB" sz="1800" dirty="0">
                <a:solidFill>
                  <a:schemeClr val="accent6">
                    <a:lumMod val="50000"/>
                  </a:schemeClr>
                </a:solidFill>
              </a:rPr>
              <a:t>A CLOSER INSIGHT INTO THE DECREES VALUES FOR SCOTLAND</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17</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74748" y="2211046"/>
            <a:ext cx="2440473" cy="1477328"/>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The commercial breakdown shows that case valued between £100-500 has seen a decrease of 12.2%. The breakdown also shows that cases valued between £500-1,000 saw an increase of 12.6%.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The consumer breakdown shows a 2.3% increase from Q3 2023 to Q4 2023 of the values between of £2,000-3,000.</a:t>
            </a:r>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41200" y="4498189"/>
            <a:ext cx="453600" cy="45360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897445"/>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7" name="Chart 6">
            <a:extLst>
              <a:ext uri="{FF2B5EF4-FFF2-40B4-BE49-F238E27FC236}">
                <a16:creationId xmlns:a16="http://schemas.microsoft.com/office/drawing/2014/main" id="{053C9B6B-B4D7-780C-BE59-2E782CA4750F}"/>
              </a:ext>
            </a:extLst>
          </p:cNvPr>
          <p:cNvGraphicFramePr>
            <a:graphicFrameLocks/>
          </p:cNvGraphicFramePr>
          <p:nvPr>
            <p:extLst>
              <p:ext uri="{D42A27DB-BD31-4B8C-83A1-F6EECF244321}">
                <p14:modId xmlns:p14="http://schemas.microsoft.com/office/powerpoint/2010/main" val="3633121600"/>
              </p:ext>
            </p:extLst>
          </p:nvPr>
        </p:nvGraphicFramePr>
        <p:xfrm>
          <a:off x="2744860" y="812800"/>
          <a:ext cx="2922370" cy="3326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3C661BAA-B5A5-C944-4286-C61C8CD0FE51}"/>
              </a:ext>
            </a:extLst>
          </p:cNvPr>
          <p:cNvGraphicFramePr>
            <a:graphicFrameLocks/>
          </p:cNvGraphicFramePr>
          <p:nvPr>
            <p:extLst>
              <p:ext uri="{D42A27DB-BD31-4B8C-83A1-F6EECF244321}">
                <p14:modId xmlns:p14="http://schemas.microsoft.com/office/powerpoint/2010/main" val="1957313882"/>
              </p:ext>
            </p:extLst>
          </p:nvPr>
        </p:nvGraphicFramePr>
        <p:xfrm>
          <a:off x="5667230" y="812800"/>
          <a:ext cx="2821290" cy="3326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405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560BB1-921F-4422-AFA5-B57CD38B1FCD}"/>
              </a:ext>
            </a:extLst>
          </p:cNvPr>
          <p:cNvSpPr/>
          <p:nvPr/>
        </p:nvSpPr>
        <p:spPr>
          <a:xfrm>
            <a:off x="-1" y="0"/>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410202" y="1565882"/>
            <a:ext cx="9144001" cy="539266"/>
          </a:xfrm>
        </p:spPr>
        <p:txBody>
          <a:bodyPr/>
          <a:lstStyle/>
          <a:p>
            <a:r>
              <a:rPr lang="en-GB" dirty="0">
                <a:solidFill>
                  <a:schemeClr val="bg2"/>
                </a:solidFill>
              </a:rPr>
              <a:t>NORTHERN IRELAND</a:t>
            </a:r>
          </a:p>
        </p:txBody>
      </p:sp>
      <p:sp>
        <p:nvSpPr>
          <p:cNvPr id="4" name="Slide Number Placeholder 2">
            <a:extLst>
              <a:ext uri="{FF2B5EF4-FFF2-40B4-BE49-F238E27FC236}">
                <a16:creationId xmlns:a16="http://schemas.microsoft.com/office/drawing/2014/main" id="{CDFF646B-BB2F-44A6-B845-614ACCDFB8EA}"/>
              </a:ext>
            </a:extLst>
          </p:cNvPr>
          <p:cNvSpPr>
            <a:spLocks noGrp="1"/>
          </p:cNvSpPr>
          <p:nvPr>
            <p:ph type="sldNum" sz="quarter" idx="12"/>
          </p:nvPr>
        </p:nvSpPr>
        <p:spPr>
          <a:xfrm>
            <a:off x="410202" y="207063"/>
            <a:ext cx="2874865" cy="273844"/>
          </a:xfrm>
        </p:spPr>
        <p:txBody>
          <a:bodyPr/>
          <a:lstStyle/>
          <a:p>
            <a:fld id="{81589905-F1C1-2746-B9FD-0D5C4798BB18}" type="slidenum">
              <a:rPr lang="en-US" sz="800" b="1" smtClean="0">
                <a:solidFill>
                  <a:schemeClr val="bg2"/>
                </a:solidFill>
              </a:rPr>
              <a:pPr/>
              <a:t>18</a:t>
            </a:fld>
            <a:r>
              <a:rPr lang="en-US" sz="800" dirty="0">
                <a:solidFill>
                  <a:schemeClr val="bg2"/>
                </a:solidFill>
              </a:rPr>
              <a:t> – Registry Trust statistics book Q4 2023</a:t>
            </a:r>
          </a:p>
        </p:txBody>
      </p:sp>
      <p:grpSp>
        <p:nvGrpSpPr>
          <p:cNvPr id="3" name="Group 2">
            <a:extLst>
              <a:ext uri="{FF2B5EF4-FFF2-40B4-BE49-F238E27FC236}">
                <a16:creationId xmlns:a16="http://schemas.microsoft.com/office/drawing/2014/main" id="{72EFB331-6288-0BE4-CE85-DF77A89A35DD}"/>
              </a:ext>
            </a:extLst>
          </p:cNvPr>
          <p:cNvGrpSpPr/>
          <p:nvPr/>
        </p:nvGrpSpPr>
        <p:grpSpPr>
          <a:xfrm>
            <a:off x="7181400" y="2872637"/>
            <a:ext cx="1691368" cy="1907374"/>
            <a:chOff x="7336145" y="2872637"/>
            <a:chExt cx="1691368" cy="1907374"/>
          </a:xfrm>
        </p:grpSpPr>
        <p:pic>
          <p:nvPicPr>
            <p:cNvPr id="10" name="Picture 9" descr="Logo&#10;&#10;Description automatically generated">
              <a:extLst>
                <a:ext uri="{FF2B5EF4-FFF2-40B4-BE49-F238E27FC236}">
                  <a16:creationId xmlns:a16="http://schemas.microsoft.com/office/drawing/2014/main" id="{D3796AE1-2108-464E-A1F5-6BE3F11EC657}"/>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1" name="Slide Number Placeholder 2">
              <a:extLst>
                <a:ext uri="{FF2B5EF4-FFF2-40B4-BE49-F238E27FC236}">
                  <a16:creationId xmlns:a16="http://schemas.microsoft.com/office/drawing/2014/main" id="{7954047B-576C-4313-A142-014CDBEF408D}"/>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3744088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08152"/>
            <a:ext cx="2069129" cy="675990"/>
          </a:xfrm>
        </p:spPr>
        <p:txBody>
          <a:bodyPr/>
          <a:lstStyle/>
          <a:p>
            <a:r>
              <a:rPr lang="en-GB" sz="1400" dirty="0"/>
              <a:t>DECLINE IN THE NUMBER OF ALL JUDGMENTS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19</a:t>
            </a:fld>
            <a:endParaRPr lang="en-US" dirty="0"/>
          </a:p>
        </p:txBody>
      </p:sp>
      <p:sp>
        <p:nvSpPr>
          <p:cNvPr id="10" name="TextBox 9"/>
          <p:cNvSpPr txBox="1"/>
          <p:nvPr/>
        </p:nvSpPr>
        <p:spPr>
          <a:xfrm>
            <a:off x="4170429" y="4184744"/>
            <a:ext cx="3261357" cy="215444"/>
          </a:xfrm>
          <a:prstGeom prst="rect">
            <a:avLst/>
          </a:prstGeom>
          <a:noFill/>
        </p:spPr>
        <p:txBody>
          <a:bodyPr wrap="square" rtlCol="0">
            <a:spAutoFit/>
          </a:bodyPr>
          <a:lstStyle/>
          <a:p>
            <a:r>
              <a:rPr lang="en-GB" sz="800" dirty="0">
                <a:solidFill>
                  <a:srgbClr val="696969"/>
                </a:solidFill>
              </a:rPr>
              <a:t>*Consumer Judgments plotted on the right-hand axis.</a:t>
            </a:r>
          </a:p>
        </p:txBody>
      </p:sp>
      <p:sp>
        <p:nvSpPr>
          <p:cNvPr id="5" name="Content Placeholder 4"/>
          <p:cNvSpPr>
            <a:spLocks noGrp="1"/>
          </p:cNvSpPr>
          <p:nvPr>
            <p:ph idx="1"/>
          </p:nvPr>
        </p:nvSpPr>
        <p:spPr>
          <a:xfrm>
            <a:off x="299671" y="1434448"/>
            <a:ext cx="2211219" cy="3298479"/>
          </a:xfrm>
        </p:spPr>
        <p:txBody>
          <a:bodyPr/>
          <a:lstStyle/>
          <a:p>
            <a:r>
              <a:rPr lang="en-GB" sz="1000" dirty="0">
                <a:solidFill>
                  <a:schemeClr val="bg1">
                    <a:lumMod val="10000"/>
                  </a:schemeClr>
                </a:solidFill>
                <a:latin typeface="+mn-lt"/>
              </a:rPr>
              <a:t>Non-corporate judgments saw a decrease of 29.03%, from 31 in Q3 2023 to 22 in Q4 2023. </a:t>
            </a:r>
          </a:p>
          <a:p>
            <a:endParaRPr lang="en-GB" sz="1000" dirty="0">
              <a:solidFill>
                <a:schemeClr val="bg1">
                  <a:lumMod val="10000"/>
                </a:schemeClr>
              </a:solidFill>
              <a:latin typeface="+mn-lt"/>
            </a:endParaRPr>
          </a:p>
          <a:p>
            <a:r>
              <a:rPr lang="en-US" sz="1000" dirty="0">
                <a:solidFill>
                  <a:schemeClr val="bg1">
                    <a:lumMod val="10000"/>
                  </a:schemeClr>
                </a:solidFill>
                <a:latin typeface="+mn-lt"/>
              </a:rPr>
              <a:t>Corporate judgments also decreased by  18.50%, from 427 in Q3 2023 to 348 in Q4 2023. </a:t>
            </a:r>
          </a:p>
          <a:p>
            <a:endParaRPr lang="en-GB" sz="1000" dirty="0">
              <a:solidFill>
                <a:srgbClr val="FF0000"/>
              </a:solidFill>
              <a:latin typeface="+mn-lt"/>
            </a:endParaRPr>
          </a:p>
          <a:p>
            <a:r>
              <a:rPr lang="en-US" sz="1000" dirty="0">
                <a:solidFill>
                  <a:schemeClr val="bg1">
                    <a:lumMod val="10000"/>
                  </a:schemeClr>
                </a:solidFill>
                <a:latin typeface="+mn-lt"/>
              </a:rPr>
              <a:t>Commercial judgments experienced a decrease of 19.21%, from 458 in Q3 2023 to 370 in Q4 2023.</a:t>
            </a:r>
          </a:p>
          <a:p>
            <a:endParaRPr lang="en-GB" sz="1000" dirty="0">
              <a:solidFill>
                <a:srgbClr val="FF0000"/>
              </a:solidFill>
              <a:latin typeface="+mn-lt"/>
            </a:endParaRPr>
          </a:p>
          <a:p>
            <a:r>
              <a:rPr lang="en-GB" sz="1000" dirty="0">
                <a:solidFill>
                  <a:schemeClr val="bg1">
                    <a:lumMod val="10000"/>
                  </a:schemeClr>
                </a:solidFill>
                <a:latin typeface="+mn-lt"/>
              </a:rPr>
              <a:t>Continuing this trend, consumer judgments also decreased by 9.05%, from 1,249 in Q3 2023 to 1,136 in Q4 2023. </a:t>
            </a:r>
          </a:p>
          <a:p>
            <a:endParaRPr lang="en-GB" sz="1000" dirty="0">
              <a:solidFill>
                <a:srgbClr val="FF0000"/>
              </a:solidFill>
              <a:latin typeface="+mn-lt"/>
            </a:endParaRPr>
          </a:p>
          <a:p>
            <a:r>
              <a:rPr lang="en-GB" sz="1000" dirty="0">
                <a:solidFill>
                  <a:srgbClr val="FF0000"/>
                </a:solidFill>
                <a:latin typeface="+mn-lt"/>
              </a:rPr>
              <a:t> </a:t>
            </a:r>
          </a:p>
          <a:p>
            <a:endParaRPr lang="en-GB" sz="1000" dirty="0">
              <a:solidFill>
                <a:srgbClr val="FF0000"/>
              </a:solidFill>
              <a:latin typeface="+mn-lt"/>
            </a:endParaRPr>
          </a:p>
          <a:p>
            <a:r>
              <a:rPr lang="en-GB" sz="1000" dirty="0">
                <a:latin typeface="+mn-lt"/>
              </a:rPr>
              <a:t> </a:t>
            </a:r>
          </a:p>
          <a:p>
            <a:r>
              <a:rPr lang="en-GB" sz="1000" dirty="0">
                <a:latin typeface="+mn-lt"/>
              </a:rPr>
              <a:t>. </a:t>
            </a: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a:p>
            <a:endParaRPr lang="en-GB" sz="1000" dirty="0">
              <a:latin typeface="+mn-lt"/>
            </a:endParaRPr>
          </a:p>
        </p:txBody>
      </p:sp>
      <p:pic>
        <p:nvPicPr>
          <p:cNvPr id="9" name="Picture 8" descr="Logo&#10;&#10;Description automatically generated">
            <a:extLst>
              <a:ext uri="{FF2B5EF4-FFF2-40B4-BE49-F238E27FC236}">
                <a16:creationId xmlns:a16="http://schemas.microsoft.com/office/drawing/2014/main" id="{A80ABFBC-5491-4D52-A93E-C6C5BEF8233D}"/>
              </a:ext>
            </a:extLst>
          </p:cNvPr>
          <p:cNvPicPr>
            <a:picLocks noChangeAspect="1"/>
          </p:cNvPicPr>
          <p:nvPr/>
        </p:nvPicPr>
        <p:blipFill>
          <a:blip r:embed="rId3"/>
          <a:stretch>
            <a:fillRect/>
          </a:stretch>
        </p:blipFill>
        <p:spPr>
          <a:xfrm>
            <a:off x="8235051" y="4248700"/>
            <a:ext cx="600645" cy="600645"/>
          </a:xfrm>
          <a:prstGeom prst="rect">
            <a:avLst/>
          </a:prstGeom>
        </p:spPr>
      </p:pic>
      <p:sp>
        <p:nvSpPr>
          <p:cNvPr id="11" name="TextBox 10">
            <a:extLst>
              <a:ext uri="{FF2B5EF4-FFF2-40B4-BE49-F238E27FC236}">
                <a16:creationId xmlns:a16="http://schemas.microsoft.com/office/drawing/2014/main" id="{A0EBC39B-5B22-4C32-9CFA-DBF20A4B007B}"/>
              </a:ext>
            </a:extLst>
          </p:cNvPr>
          <p:cNvSpPr txBox="1"/>
          <p:nvPr/>
        </p:nvSpPr>
        <p:spPr>
          <a:xfrm>
            <a:off x="6274800" y="4870221"/>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3" name="Chart 2">
            <a:extLst>
              <a:ext uri="{FF2B5EF4-FFF2-40B4-BE49-F238E27FC236}">
                <a16:creationId xmlns:a16="http://schemas.microsoft.com/office/drawing/2014/main" id="{6294FBDD-5794-4158-FBB8-55E738EC6091}"/>
              </a:ext>
            </a:extLst>
          </p:cNvPr>
          <p:cNvGraphicFramePr>
            <a:graphicFrameLocks/>
          </p:cNvGraphicFramePr>
          <p:nvPr>
            <p:extLst>
              <p:ext uri="{D42A27DB-BD31-4B8C-83A1-F6EECF244321}">
                <p14:modId xmlns:p14="http://schemas.microsoft.com/office/powerpoint/2010/main" val="2325573163"/>
              </p:ext>
            </p:extLst>
          </p:nvPr>
        </p:nvGraphicFramePr>
        <p:xfrm>
          <a:off x="3181419" y="1026610"/>
          <a:ext cx="5053631" cy="315813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11342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80" y="932445"/>
            <a:ext cx="2073091" cy="727543"/>
          </a:xfrm>
        </p:spPr>
        <p:txBody>
          <a:bodyPr/>
          <a:lstStyle/>
          <a:p>
            <a:r>
              <a:rPr lang="en-GB" sz="1500" dirty="0"/>
              <a:t>DECREASE IN THE TOTAL VALUE OF ALL JUDGMENTS</a:t>
            </a:r>
            <a:br>
              <a:rPr lang="en-GB" sz="1500" dirty="0"/>
            </a:br>
            <a:endParaRPr lang="en-GB" sz="1500" dirty="0"/>
          </a:p>
        </p:txBody>
      </p:sp>
      <p:sp>
        <p:nvSpPr>
          <p:cNvPr id="4" name="Slide Number Placeholder 3"/>
          <p:cNvSpPr>
            <a:spLocks noGrp="1"/>
          </p:cNvSpPr>
          <p:nvPr>
            <p:ph type="sldNum" sz="quarter" idx="12"/>
          </p:nvPr>
        </p:nvSpPr>
        <p:spPr/>
        <p:txBody>
          <a:bodyPr/>
          <a:lstStyle/>
          <a:p>
            <a:fld id="{81589905-F1C1-2746-B9FD-0D5C4798BB18}" type="slidenum">
              <a:rPr lang="en-US" smtClean="0"/>
              <a:pPr/>
              <a:t>20</a:t>
            </a:fld>
            <a:endParaRPr lang="en-US" dirty="0"/>
          </a:p>
        </p:txBody>
      </p:sp>
      <p:sp>
        <p:nvSpPr>
          <p:cNvPr id="14" name="TextBox 13"/>
          <p:cNvSpPr txBox="1"/>
          <p:nvPr/>
        </p:nvSpPr>
        <p:spPr>
          <a:xfrm>
            <a:off x="4216787" y="4019124"/>
            <a:ext cx="3261357" cy="215444"/>
          </a:xfrm>
          <a:prstGeom prst="rect">
            <a:avLst/>
          </a:prstGeom>
          <a:noFill/>
        </p:spPr>
        <p:txBody>
          <a:bodyPr wrap="square" rtlCol="0">
            <a:spAutoFit/>
          </a:bodyPr>
          <a:lstStyle/>
          <a:p>
            <a:r>
              <a:rPr lang="en-GB" sz="800" dirty="0">
                <a:solidFill>
                  <a:srgbClr val="696969"/>
                </a:solidFill>
              </a:rPr>
              <a:t>*Non-corporate judgments solely plotted on the right hand axis.</a:t>
            </a:r>
          </a:p>
        </p:txBody>
      </p:sp>
      <p:pic>
        <p:nvPicPr>
          <p:cNvPr id="7" name="Picture 6" descr="Logo&#10;&#10;Description automatically generated">
            <a:extLst>
              <a:ext uri="{FF2B5EF4-FFF2-40B4-BE49-F238E27FC236}">
                <a16:creationId xmlns:a16="http://schemas.microsoft.com/office/drawing/2014/main" id="{92EB5D16-A396-49CE-AFBF-34D16CBECACB}"/>
              </a:ext>
            </a:extLst>
          </p:cNvPr>
          <p:cNvPicPr>
            <a:picLocks noChangeAspect="1"/>
          </p:cNvPicPr>
          <p:nvPr/>
        </p:nvPicPr>
        <p:blipFill>
          <a:blip r:embed="rId2"/>
          <a:stretch>
            <a:fillRect/>
          </a:stretch>
        </p:blipFill>
        <p:spPr>
          <a:xfrm>
            <a:off x="8228121" y="4154111"/>
            <a:ext cx="600645" cy="600645"/>
          </a:xfrm>
          <a:prstGeom prst="rect">
            <a:avLst/>
          </a:prstGeom>
        </p:spPr>
      </p:pic>
      <p:sp>
        <p:nvSpPr>
          <p:cNvPr id="8" name="TextBox 7">
            <a:extLst>
              <a:ext uri="{FF2B5EF4-FFF2-40B4-BE49-F238E27FC236}">
                <a16:creationId xmlns:a16="http://schemas.microsoft.com/office/drawing/2014/main" id="{0E855DE2-5ED8-49CA-873C-A6BAFEC788B3}"/>
              </a:ext>
            </a:extLst>
          </p:cNvPr>
          <p:cNvSpPr txBox="1"/>
          <p:nvPr/>
        </p:nvSpPr>
        <p:spPr>
          <a:xfrm>
            <a:off x="7146000" y="4773878"/>
            <a:ext cx="2764888"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9" name="TextBox 8">
            <a:extLst>
              <a:ext uri="{FF2B5EF4-FFF2-40B4-BE49-F238E27FC236}">
                <a16:creationId xmlns:a16="http://schemas.microsoft.com/office/drawing/2014/main" id="{9F468540-D0F4-4216-8047-9E749BBE39AB}"/>
              </a:ext>
            </a:extLst>
          </p:cNvPr>
          <p:cNvSpPr txBox="1"/>
          <p:nvPr/>
        </p:nvSpPr>
        <p:spPr>
          <a:xfrm>
            <a:off x="294216" y="1546357"/>
            <a:ext cx="2636019" cy="3308598"/>
          </a:xfrm>
          <a:prstGeom prst="rect">
            <a:avLst/>
          </a:prstGeom>
          <a:noFill/>
        </p:spPr>
        <p:txBody>
          <a:bodyPr wrap="square" rtlCol="0">
            <a:spAutoFit/>
          </a:bodyPr>
          <a:lstStyle/>
          <a:p>
            <a:pPr>
              <a:lnSpc>
                <a:spcPct val="120000"/>
              </a:lnSpc>
              <a:spcBef>
                <a:spcPct val="20000"/>
              </a:spcBef>
            </a:pPr>
            <a:r>
              <a:rPr lang="en-GB" sz="1000" dirty="0">
                <a:solidFill>
                  <a:schemeClr val="bg1">
                    <a:lumMod val="10000"/>
                  </a:schemeClr>
                </a:solidFill>
                <a:ea typeface="Noto Sans" panose="020B0502040504020204" pitchFamily="34" charset="0"/>
                <a:cs typeface="Noto Sans" panose="020B0502040504020204" pitchFamily="34" charset="0"/>
              </a:rPr>
              <a:t>Non-corporate cases saw a decrease of 56.56% in total value, from £122k in Q3 2023 to £53K in Q4 2023.</a:t>
            </a:r>
          </a:p>
          <a:p>
            <a:pPr>
              <a:lnSpc>
                <a:spcPct val="120000"/>
              </a:lnSpc>
              <a:spcBef>
                <a:spcPct val="20000"/>
              </a:spcBef>
            </a:pPr>
            <a:endParaRPr lang="en-GB" sz="1000" dirty="0">
              <a:solidFill>
                <a:srgbClr val="FF0000"/>
              </a:solidFill>
              <a:ea typeface="Noto Sans" panose="020B0502040504020204" pitchFamily="34" charset="0"/>
              <a:cs typeface="Noto Sans" panose="020B0502040504020204" pitchFamily="34" charset="0"/>
            </a:endParaRPr>
          </a:p>
          <a:p>
            <a:pPr>
              <a:lnSpc>
                <a:spcPct val="120000"/>
              </a:lnSpc>
              <a:spcBef>
                <a:spcPct val="20000"/>
              </a:spcBef>
            </a:pPr>
            <a:r>
              <a:rPr lang="en-GB" sz="1000" dirty="0">
                <a:solidFill>
                  <a:schemeClr val="bg1">
                    <a:lumMod val="10000"/>
                  </a:schemeClr>
                </a:solidFill>
                <a:ea typeface="Noto Sans" panose="020B0502040504020204" pitchFamily="34" charset="0"/>
                <a:cs typeface="Noto Sans" panose="020B0502040504020204" pitchFamily="34" charset="0"/>
              </a:rPr>
              <a:t>The total value of corporate judgments also decreased by 13.76% from £ 842,738 in Q3 2023 to £726,751 in Q4 2023. </a:t>
            </a:r>
          </a:p>
          <a:p>
            <a:pPr>
              <a:lnSpc>
                <a:spcPct val="120000"/>
              </a:lnSpc>
              <a:spcBef>
                <a:spcPct val="20000"/>
              </a:spcBef>
            </a:pPr>
            <a:endParaRPr lang="en-GB" sz="1000" dirty="0">
              <a:solidFill>
                <a:srgbClr val="FF0000"/>
              </a:solidFill>
              <a:ea typeface="Noto Sans" panose="020B0502040504020204" pitchFamily="34" charset="0"/>
              <a:cs typeface="Noto Sans" panose="020B0502040504020204" pitchFamily="34" charset="0"/>
            </a:endParaRPr>
          </a:p>
          <a:p>
            <a:pPr>
              <a:lnSpc>
                <a:spcPct val="120000"/>
              </a:lnSpc>
              <a:spcBef>
                <a:spcPct val="20000"/>
              </a:spcBef>
            </a:pPr>
            <a:r>
              <a:rPr lang="en-GB" sz="1000" dirty="0">
                <a:solidFill>
                  <a:schemeClr val="bg1">
                    <a:lumMod val="10000"/>
                  </a:schemeClr>
                </a:solidFill>
                <a:ea typeface="Noto Sans" panose="020B0502040504020204" pitchFamily="34" charset="0"/>
                <a:cs typeface="Noto Sans" panose="020B0502040504020204" pitchFamily="34" charset="0"/>
              </a:rPr>
              <a:t>Commercial judgments also experienced a decrease of 19.17%, from £964,711 in Q3 2023 to £779,740 in Q4 2023. </a:t>
            </a:r>
          </a:p>
          <a:p>
            <a:endParaRPr lang="en-GB" sz="1000" dirty="0">
              <a:solidFill>
                <a:schemeClr val="bg1">
                  <a:lumMod val="10000"/>
                </a:schemeClr>
              </a:solidFill>
              <a:ea typeface="Noto Sans" panose="020B0502040504020204" pitchFamily="34" charset="0"/>
            </a:endParaRPr>
          </a:p>
          <a:p>
            <a:r>
              <a:rPr lang="en-GB" sz="1000" dirty="0">
                <a:solidFill>
                  <a:schemeClr val="bg1">
                    <a:lumMod val="10000"/>
                  </a:schemeClr>
                </a:solidFill>
                <a:latin typeface="+mn-lt"/>
              </a:rPr>
              <a:t>Continuing this trend</a:t>
            </a:r>
            <a:r>
              <a:rPr lang="en-GB" sz="1000" dirty="0">
                <a:solidFill>
                  <a:schemeClr val="bg1">
                    <a:lumMod val="10000"/>
                  </a:schemeClr>
                </a:solidFill>
              </a:rPr>
              <a:t>, </a:t>
            </a:r>
            <a:r>
              <a:rPr lang="en-GB" sz="1000" dirty="0">
                <a:solidFill>
                  <a:schemeClr val="bg1">
                    <a:lumMod val="10000"/>
                  </a:schemeClr>
                </a:solidFill>
                <a:ea typeface="Noto Sans" panose="020B0502040504020204" pitchFamily="34" charset="0"/>
              </a:rPr>
              <a:t>the total value of consumer judgments decreased by 30.63%, from £2.98 million Q3 2023 to £2.07 million in Q4 2023.</a:t>
            </a:r>
          </a:p>
          <a:p>
            <a:endParaRPr lang="en-GB" sz="900" dirty="0"/>
          </a:p>
          <a:p>
            <a:endParaRPr lang="en-GB" sz="1000" dirty="0"/>
          </a:p>
        </p:txBody>
      </p:sp>
      <p:graphicFrame>
        <p:nvGraphicFramePr>
          <p:cNvPr id="6" name="Chart 5">
            <a:extLst>
              <a:ext uri="{FF2B5EF4-FFF2-40B4-BE49-F238E27FC236}">
                <a16:creationId xmlns:a16="http://schemas.microsoft.com/office/drawing/2014/main" id="{BC0D0599-2507-5CD7-FC02-6A3D4EDA8BF8}"/>
              </a:ext>
            </a:extLst>
          </p:cNvPr>
          <p:cNvGraphicFramePr>
            <a:graphicFrameLocks/>
          </p:cNvGraphicFramePr>
          <p:nvPr>
            <p:extLst>
              <p:ext uri="{D42A27DB-BD31-4B8C-83A1-F6EECF244321}">
                <p14:modId xmlns:p14="http://schemas.microsoft.com/office/powerpoint/2010/main" val="2965176700"/>
              </p:ext>
            </p:extLst>
          </p:nvPr>
        </p:nvGraphicFramePr>
        <p:xfrm>
          <a:off x="3427199" y="1042222"/>
          <a:ext cx="4800921" cy="29177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00289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81" y="835463"/>
            <a:ext cx="2073091" cy="1364748"/>
          </a:xfrm>
        </p:spPr>
        <p:txBody>
          <a:bodyPr/>
          <a:lstStyle/>
          <a:p>
            <a:r>
              <a:rPr lang="en-GB" sz="1600" dirty="0"/>
              <a:t>DECREASE IN THE AVERAGE VALUE OF NON-CORPORATE &amp; CONSUMER JUDGMENTS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21</a:t>
            </a:fld>
            <a:endParaRPr lang="en-US" dirty="0"/>
          </a:p>
        </p:txBody>
      </p:sp>
      <p:pic>
        <p:nvPicPr>
          <p:cNvPr id="7" name="Picture 6" descr="Logo&#10;&#10;Description automatically generated">
            <a:extLst>
              <a:ext uri="{FF2B5EF4-FFF2-40B4-BE49-F238E27FC236}">
                <a16:creationId xmlns:a16="http://schemas.microsoft.com/office/drawing/2014/main" id="{92EB5D16-A396-49CE-AFBF-34D16CBECACB}"/>
              </a:ext>
            </a:extLst>
          </p:cNvPr>
          <p:cNvPicPr>
            <a:picLocks noChangeAspect="1"/>
          </p:cNvPicPr>
          <p:nvPr/>
        </p:nvPicPr>
        <p:blipFill>
          <a:blip r:embed="rId2"/>
          <a:stretch>
            <a:fillRect/>
          </a:stretch>
        </p:blipFill>
        <p:spPr>
          <a:xfrm>
            <a:off x="8228121" y="4154111"/>
            <a:ext cx="600645" cy="600645"/>
          </a:xfrm>
          <a:prstGeom prst="rect">
            <a:avLst/>
          </a:prstGeom>
        </p:spPr>
      </p:pic>
      <p:sp>
        <p:nvSpPr>
          <p:cNvPr id="8" name="TextBox 7">
            <a:extLst>
              <a:ext uri="{FF2B5EF4-FFF2-40B4-BE49-F238E27FC236}">
                <a16:creationId xmlns:a16="http://schemas.microsoft.com/office/drawing/2014/main" id="{0E855DE2-5ED8-49CA-873C-A6BAFEC788B3}"/>
              </a:ext>
            </a:extLst>
          </p:cNvPr>
          <p:cNvSpPr txBox="1"/>
          <p:nvPr/>
        </p:nvSpPr>
        <p:spPr>
          <a:xfrm>
            <a:off x="7146000" y="4773878"/>
            <a:ext cx="2764888"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9" name="TextBox 8">
            <a:extLst>
              <a:ext uri="{FF2B5EF4-FFF2-40B4-BE49-F238E27FC236}">
                <a16:creationId xmlns:a16="http://schemas.microsoft.com/office/drawing/2014/main" id="{9F468540-D0F4-4216-8047-9E749BBE39AB}"/>
              </a:ext>
            </a:extLst>
          </p:cNvPr>
          <p:cNvSpPr txBox="1"/>
          <p:nvPr/>
        </p:nvSpPr>
        <p:spPr>
          <a:xfrm>
            <a:off x="160418" y="2200211"/>
            <a:ext cx="2636019" cy="2554545"/>
          </a:xfrm>
          <a:prstGeom prst="rect">
            <a:avLst/>
          </a:prstGeom>
          <a:noFill/>
        </p:spPr>
        <p:txBody>
          <a:bodyPr wrap="square" rtlCol="0">
            <a:spAutoFit/>
          </a:bodyPr>
          <a:lstStyle/>
          <a:p>
            <a:r>
              <a:rPr lang="en-GB" sz="1000" dirty="0">
                <a:solidFill>
                  <a:schemeClr val="bg1">
                    <a:lumMod val="10000"/>
                  </a:schemeClr>
                </a:solidFill>
              </a:rPr>
              <a:t>Non- corporate judgments experienced a decrease of 38.78% in </a:t>
            </a:r>
            <a:r>
              <a:rPr lang="en-GB" sz="1000" i="1" dirty="0">
                <a:solidFill>
                  <a:schemeClr val="bg1">
                    <a:lumMod val="10000"/>
                  </a:schemeClr>
                </a:solidFill>
              </a:rPr>
              <a:t>average</a:t>
            </a:r>
            <a:r>
              <a:rPr lang="en-GB" sz="1000" dirty="0">
                <a:solidFill>
                  <a:schemeClr val="bg1">
                    <a:lumMod val="10000"/>
                  </a:schemeClr>
                </a:solidFill>
              </a:rPr>
              <a:t> value from £3,935 in Q3 2023 to £2,409 in Q4 2023. </a:t>
            </a:r>
          </a:p>
          <a:p>
            <a:endParaRPr lang="en-GB" sz="1000" dirty="0">
              <a:solidFill>
                <a:srgbClr val="FF0000"/>
              </a:solidFill>
            </a:endParaRPr>
          </a:p>
          <a:p>
            <a:r>
              <a:rPr lang="en-GB" sz="1000" dirty="0">
                <a:solidFill>
                  <a:schemeClr val="bg1">
                    <a:lumMod val="10000"/>
                  </a:schemeClr>
                </a:solidFill>
              </a:rPr>
              <a:t>Consumer judgments also saw a decrease of 23.73%  in </a:t>
            </a:r>
            <a:r>
              <a:rPr lang="en-GB" sz="1000" i="1" dirty="0">
                <a:solidFill>
                  <a:schemeClr val="bg1">
                    <a:lumMod val="10000"/>
                  </a:schemeClr>
                </a:solidFill>
              </a:rPr>
              <a:t>average</a:t>
            </a:r>
            <a:r>
              <a:rPr lang="en-GB" sz="1000" dirty="0">
                <a:solidFill>
                  <a:schemeClr val="bg1">
                    <a:lumMod val="10000"/>
                  </a:schemeClr>
                </a:solidFill>
              </a:rPr>
              <a:t> value, from £2,390 Q3 2023 to £1,823 Q4 2023.</a:t>
            </a:r>
          </a:p>
          <a:p>
            <a:endParaRPr lang="en-GB" sz="1000" dirty="0">
              <a:solidFill>
                <a:srgbClr val="FF0000"/>
              </a:solidFill>
            </a:endParaRPr>
          </a:p>
          <a:p>
            <a:r>
              <a:rPr lang="en-GB" sz="1000" dirty="0">
                <a:solidFill>
                  <a:schemeClr val="bg1">
                    <a:lumMod val="10000"/>
                  </a:schemeClr>
                </a:solidFill>
              </a:rPr>
              <a:t>However, the </a:t>
            </a:r>
            <a:r>
              <a:rPr lang="en-GB" sz="1000" i="1" dirty="0">
                <a:solidFill>
                  <a:schemeClr val="bg1">
                    <a:lumMod val="10000"/>
                  </a:schemeClr>
                </a:solidFill>
              </a:rPr>
              <a:t>average</a:t>
            </a:r>
            <a:r>
              <a:rPr lang="en-GB" sz="1000" dirty="0">
                <a:solidFill>
                  <a:schemeClr val="bg1">
                    <a:lumMod val="10000"/>
                  </a:schemeClr>
                </a:solidFill>
              </a:rPr>
              <a:t> value of corporate judgments experienced a 5.81% increase, from £1,974 in Q3 2023 to £2,088 in Q4 2023. </a:t>
            </a:r>
          </a:p>
          <a:p>
            <a:endParaRPr lang="en-GB" sz="1000" dirty="0"/>
          </a:p>
          <a:p>
            <a:r>
              <a:rPr lang="en-GB" sz="1000" dirty="0">
                <a:solidFill>
                  <a:schemeClr val="bg1">
                    <a:lumMod val="10000"/>
                  </a:schemeClr>
                </a:solidFill>
              </a:rPr>
              <a:t>Commercial judgments also saw a slight increase of 0.05% in </a:t>
            </a:r>
            <a:r>
              <a:rPr lang="en-GB" sz="1000" i="1" dirty="0">
                <a:solidFill>
                  <a:schemeClr val="bg1">
                    <a:lumMod val="10000"/>
                  </a:schemeClr>
                </a:solidFill>
              </a:rPr>
              <a:t>average</a:t>
            </a:r>
            <a:r>
              <a:rPr lang="en-GB" sz="1000" dirty="0">
                <a:solidFill>
                  <a:schemeClr val="bg1">
                    <a:lumMod val="10000"/>
                  </a:schemeClr>
                </a:solidFill>
              </a:rPr>
              <a:t> value from £2,106 in Q3 2023 to £2,107 in Q4 2023.</a:t>
            </a:r>
          </a:p>
          <a:p>
            <a:endParaRPr lang="en-GB" sz="1000" dirty="0"/>
          </a:p>
        </p:txBody>
      </p:sp>
      <p:graphicFrame>
        <p:nvGraphicFramePr>
          <p:cNvPr id="5" name="Chart 4">
            <a:extLst>
              <a:ext uri="{FF2B5EF4-FFF2-40B4-BE49-F238E27FC236}">
                <a16:creationId xmlns:a16="http://schemas.microsoft.com/office/drawing/2014/main" id="{4A47251E-49E3-14FE-6522-66DE7AE7AEA1}"/>
              </a:ext>
            </a:extLst>
          </p:cNvPr>
          <p:cNvGraphicFramePr>
            <a:graphicFrameLocks/>
          </p:cNvGraphicFramePr>
          <p:nvPr>
            <p:extLst>
              <p:ext uri="{D42A27DB-BD31-4B8C-83A1-F6EECF244321}">
                <p14:modId xmlns:p14="http://schemas.microsoft.com/office/powerpoint/2010/main" val="3950131707"/>
              </p:ext>
            </p:extLst>
          </p:nvPr>
        </p:nvGraphicFramePr>
        <p:xfrm>
          <a:off x="3211200" y="858774"/>
          <a:ext cx="4939200" cy="32953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1074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16" y="882856"/>
            <a:ext cx="2252509" cy="799303"/>
          </a:xfrm>
        </p:spPr>
        <p:txBody>
          <a:bodyPr/>
          <a:lstStyle/>
          <a:p>
            <a:r>
              <a:rPr lang="en-GB" sz="1400" dirty="0">
                <a:solidFill>
                  <a:schemeClr val="accent4">
                    <a:lumMod val="75000"/>
                  </a:schemeClr>
                </a:solidFill>
              </a:rPr>
              <a:t>A CLOSER LOOK INTO THE JUDGMENT VALUES OF NORTHERN IRELAND</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22</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230778" y="1844556"/>
            <a:ext cx="2202493" cy="1477328"/>
          </a:xfrm>
          <a:prstGeom prst="rect">
            <a:avLst/>
          </a:prstGeom>
          <a:noFill/>
        </p:spPr>
        <p:txBody>
          <a:bodyPr wrap="square" rtlCol="0">
            <a:spAutoFit/>
          </a:bodyPr>
          <a:lstStyle/>
          <a:p>
            <a:pPr>
              <a:defRPr/>
            </a:pPr>
            <a:r>
              <a:rPr lang="en-GB" sz="1000" dirty="0">
                <a:solidFill>
                  <a:schemeClr val="bg1">
                    <a:lumMod val="10000"/>
                  </a:schemeClr>
                </a:solidFill>
                <a:cs typeface="Segoe UI" panose="020B0502040204020203" pitchFamily="34" charset="0"/>
              </a:rPr>
              <a:t>Analysing the breakdown of commercial judgments shows a 16.46% decrease of the values between of £100-500. The values between £500-1,000 saw an increase of 14.73%</a:t>
            </a:r>
          </a:p>
          <a:p>
            <a:pPr>
              <a:defRPr/>
            </a:pPr>
            <a:r>
              <a:rPr lang="en-GB" sz="1000" dirty="0">
                <a:solidFill>
                  <a:srgbClr val="FF0000"/>
                </a:solidFill>
                <a:cs typeface="Segoe UI" panose="020B0502040204020203"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10000"/>
                  </a:schemeClr>
                </a:solidFill>
                <a:cs typeface="Segoe UI" panose="020B0502040204020203" pitchFamily="34" charset="0"/>
              </a:rPr>
              <a:t>Consumer judgments have remained consistent from Q3 2023 to Q4 2023. </a:t>
            </a:r>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08800" y="4438826"/>
            <a:ext cx="518399" cy="52076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9264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6" name="Chart 5">
            <a:extLst>
              <a:ext uri="{FF2B5EF4-FFF2-40B4-BE49-F238E27FC236}">
                <a16:creationId xmlns:a16="http://schemas.microsoft.com/office/drawing/2014/main" id="{DC91DE3E-C96B-E61C-AAFF-5B5555FBC68E}"/>
              </a:ext>
            </a:extLst>
          </p:cNvPr>
          <p:cNvGraphicFramePr>
            <a:graphicFrameLocks/>
          </p:cNvGraphicFramePr>
          <p:nvPr>
            <p:extLst>
              <p:ext uri="{D42A27DB-BD31-4B8C-83A1-F6EECF244321}">
                <p14:modId xmlns:p14="http://schemas.microsoft.com/office/powerpoint/2010/main" val="1810122665"/>
              </p:ext>
            </p:extLst>
          </p:nvPr>
        </p:nvGraphicFramePr>
        <p:xfrm>
          <a:off x="2492725" y="950498"/>
          <a:ext cx="3106800" cy="29606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F98BF360-43E0-A670-38B6-6EBA8C19A6DF}"/>
              </a:ext>
            </a:extLst>
          </p:cNvPr>
          <p:cNvGraphicFramePr>
            <a:graphicFrameLocks/>
          </p:cNvGraphicFramePr>
          <p:nvPr>
            <p:extLst>
              <p:ext uri="{D42A27DB-BD31-4B8C-83A1-F6EECF244321}">
                <p14:modId xmlns:p14="http://schemas.microsoft.com/office/powerpoint/2010/main" val="3655452281"/>
              </p:ext>
            </p:extLst>
          </p:nvPr>
        </p:nvGraphicFramePr>
        <p:xfrm>
          <a:off x="5599525" y="950497"/>
          <a:ext cx="2805921" cy="296061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59544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D469A3-87F5-47AE-9E70-556BBC9CD63C}"/>
              </a:ext>
            </a:extLst>
          </p:cNvPr>
          <p:cNvSpPr/>
          <p:nvPr/>
        </p:nvSpPr>
        <p:spPr>
          <a:xfrm>
            <a:off x="-1" y="0"/>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410202" y="1624246"/>
            <a:ext cx="7618571" cy="539266"/>
          </a:xfrm>
        </p:spPr>
        <p:txBody>
          <a:bodyPr/>
          <a:lstStyle/>
          <a:p>
            <a:r>
              <a:rPr lang="en-GB" dirty="0">
                <a:solidFill>
                  <a:schemeClr val="bg2"/>
                </a:solidFill>
              </a:rPr>
              <a:t>REPUBLIC OF IRELAND</a:t>
            </a:r>
          </a:p>
        </p:txBody>
      </p:sp>
      <p:sp>
        <p:nvSpPr>
          <p:cNvPr id="4" name="Slide Number Placeholder 2">
            <a:extLst>
              <a:ext uri="{FF2B5EF4-FFF2-40B4-BE49-F238E27FC236}">
                <a16:creationId xmlns:a16="http://schemas.microsoft.com/office/drawing/2014/main" id="{740E5B5A-09B2-4FBF-BBCD-CD0F51D8BCED}"/>
              </a:ext>
            </a:extLst>
          </p:cNvPr>
          <p:cNvSpPr>
            <a:spLocks noGrp="1"/>
          </p:cNvSpPr>
          <p:nvPr>
            <p:ph type="sldNum" sz="quarter" idx="12"/>
          </p:nvPr>
        </p:nvSpPr>
        <p:spPr>
          <a:xfrm>
            <a:off x="410202" y="268023"/>
            <a:ext cx="2942598" cy="273844"/>
          </a:xfrm>
        </p:spPr>
        <p:txBody>
          <a:bodyPr/>
          <a:lstStyle/>
          <a:p>
            <a:fld id="{81589905-F1C1-2746-B9FD-0D5C4798BB18}" type="slidenum">
              <a:rPr lang="en-US" sz="800" b="1" smtClean="0">
                <a:solidFill>
                  <a:schemeClr val="bg2"/>
                </a:solidFill>
              </a:rPr>
              <a:pPr/>
              <a:t>23</a:t>
            </a:fld>
            <a:r>
              <a:rPr lang="en-US" sz="800" dirty="0">
                <a:solidFill>
                  <a:schemeClr val="bg2"/>
                </a:solidFill>
              </a:rPr>
              <a:t> – Registry Trust statistics book Q4 2023</a:t>
            </a:r>
          </a:p>
        </p:txBody>
      </p:sp>
      <p:grpSp>
        <p:nvGrpSpPr>
          <p:cNvPr id="8" name="Group 7">
            <a:extLst>
              <a:ext uri="{FF2B5EF4-FFF2-40B4-BE49-F238E27FC236}">
                <a16:creationId xmlns:a16="http://schemas.microsoft.com/office/drawing/2014/main" id="{4CDB14AB-0FAD-7176-89A0-631F154C78B5}"/>
              </a:ext>
            </a:extLst>
          </p:cNvPr>
          <p:cNvGrpSpPr/>
          <p:nvPr/>
        </p:nvGrpSpPr>
        <p:grpSpPr>
          <a:xfrm>
            <a:off x="7181400" y="2872637"/>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5FB5914F-3A58-98AE-4B45-5797357A112F}"/>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3A80EE00-ECA1-0F42-95C9-39C40517B076}"/>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1881510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33992"/>
            <a:ext cx="2303449" cy="969817"/>
          </a:xfrm>
        </p:spPr>
        <p:txBody>
          <a:bodyPr/>
          <a:lstStyle/>
          <a:p>
            <a:r>
              <a:rPr lang="en-GB" sz="1400" dirty="0"/>
              <a:t>INCREASE IN THE NUMBER OF ALL JUDGMENTS APART FROM NON- CORPORATE </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24</a:t>
            </a:fld>
            <a:endParaRPr lang="en-US" dirty="0"/>
          </a:p>
        </p:txBody>
      </p:sp>
      <p:sp>
        <p:nvSpPr>
          <p:cNvPr id="5" name="Content Placeholder 4"/>
          <p:cNvSpPr>
            <a:spLocks noGrp="1"/>
          </p:cNvSpPr>
          <p:nvPr>
            <p:ph idx="1"/>
          </p:nvPr>
        </p:nvSpPr>
        <p:spPr>
          <a:xfrm>
            <a:off x="299671" y="1803810"/>
            <a:ext cx="2133600" cy="2904990"/>
          </a:xfrm>
        </p:spPr>
        <p:txBody>
          <a:bodyPr/>
          <a:lstStyle/>
          <a:p>
            <a:r>
              <a:rPr lang="en-GB" sz="1000" dirty="0">
                <a:solidFill>
                  <a:schemeClr val="bg1">
                    <a:lumMod val="10000"/>
                  </a:schemeClr>
                </a:solidFill>
                <a:latin typeface="+mn-lt"/>
                <a:cs typeface="Segoe UI" panose="020B0502040204020203" pitchFamily="34" charset="0"/>
              </a:rPr>
              <a:t>Consumer judgments have seen an increase of 16.43%, from 359 in Q3 2023 to 418 in Q4 2023. </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Corporate judgments have  also seen an increase of 37.42%, from 155 in Q3 2023 to 213 in Q4 2023. </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The trend continues with commercial judgments increasing by 31.02%, from 187 in Q3 2023 to 245 in Q4 2023.</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However non- corporate judgments have remained the same, from 32 in Q3 2023 to 32 in Q4 2023. </a:t>
            </a:r>
          </a:p>
          <a:p>
            <a:endParaRPr lang="en-GB" sz="1000" dirty="0">
              <a:solidFill>
                <a:srgbClr val="FF0000"/>
              </a:solidFill>
              <a:latin typeface="+mn-lt"/>
              <a:cs typeface="Segoe UI" panose="020B0502040204020203" pitchFamily="34" charset="0"/>
            </a:endParaRPr>
          </a:p>
          <a:p>
            <a:endParaRPr lang="en-GB" sz="1000" dirty="0">
              <a:solidFill>
                <a:srgbClr val="FF0000"/>
              </a:solidFill>
              <a:latin typeface="+mn-lt"/>
              <a:cs typeface="Segoe UI" panose="020B0502040204020203" pitchFamily="34" charset="0"/>
            </a:endParaRPr>
          </a:p>
          <a:p>
            <a:endParaRPr lang="en-GB" sz="1000" dirty="0">
              <a:solidFill>
                <a:srgbClr val="FF0000"/>
              </a:solidFill>
              <a:latin typeface="+mn-lt"/>
              <a:cs typeface="Segoe UI" panose="020B0502040204020203" pitchFamily="34" charset="0"/>
            </a:endParaRPr>
          </a:p>
          <a:p>
            <a:endParaRPr lang="en-GB" sz="1000" dirty="0">
              <a:latin typeface="+mn-lt"/>
              <a:cs typeface="Segoe UI" panose="020B0502040204020203" pitchFamily="34" charset="0"/>
            </a:endParaRPr>
          </a:p>
          <a:p>
            <a:endParaRPr lang="en-GB" dirty="0"/>
          </a:p>
        </p:txBody>
      </p:sp>
      <p:pic>
        <p:nvPicPr>
          <p:cNvPr id="8" name="Picture 7" descr="Logo&#10;&#10;Description automatically generated">
            <a:extLst>
              <a:ext uri="{FF2B5EF4-FFF2-40B4-BE49-F238E27FC236}">
                <a16:creationId xmlns:a16="http://schemas.microsoft.com/office/drawing/2014/main" id="{81A464F2-E7E7-47A2-A3EF-3DD1AFD258EC}"/>
              </a:ext>
            </a:extLst>
          </p:cNvPr>
          <p:cNvPicPr>
            <a:picLocks noChangeAspect="1"/>
          </p:cNvPicPr>
          <p:nvPr/>
        </p:nvPicPr>
        <p:blipFill>
          <a:blip r:embed="rId2"/>
          <a:stretch>
            <a:fillRect/>
          </a:stretch>
        </p:blipFill>
        <p:spPr>
          <a:xfrm>
            <a:off x="8243684" y="4309507"/>
            <a:ext cx="600645" cy="600645"/>
          </a:xfrm>
          <a:prstGeom prst="rect">
            <a:avLst/>
          </a:prstGeom>
        </p:spPr>
      </p:pic>
      <p:sp>
        <p:nvSpPr>
          <p:cNvPr id="9" name="TextBox 8">
            <a:extLst>
              <a:ext uri="{FF2B5EF4-FFF2-40B4-BE49-F238E27FC236}">
                <a16:creationId xmlns:a16="http://schemas.microsoft.com/office/drawing/2014/main" id="{E8E75D33-C028-44F6-86A2-87551BA9A827}"/>
              </a:ext>
            </a:extLst>
          </p:cNvPr>
          <p:cNvSpPr txBox="1"/>
          <p:nvPr/>
        </p:nvSpPr>
        <p:spPr>
          <a:xfrm>
            <a:off x="6260400" y="4843762"/>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6" name="Chart 5">
            <a:extLst>
              <a:ext uri="{FF2B5EF4-FFF2-40B4-BE49-F238E27FC236}">
                <a16:creationId xmlns:a16="http://schemas.microsoft.com/office/drawing/2014/main" id="{E8A9F6FE-7A9B-EF42-A053-D62AA1CFB59F}"/>
              </a:ext>
            </a:extLst>
          </p:cNvPr>
          <p:cNvGraphicFramePr>
            <a:graphicFrameLocks/>
          </p:cNvGraphicFramePr>
          <p:nvPr>
            <p:extLst>
              <p:ext uri="{D42A27DB-BD31-4B8C-83A1-F6EECF244321}">
                <p14:modId xmlns:p14="http://schemas.microsoft.com/office/powerpoint/2010/main" val="3573615009"/>
              </p:ext>
            </p:extLst>
          </p:nvPr>
        </p:nvGraphicFramePr>
        <p:xfrm>
          <a:off x="3160800" y="867630"/>
          <a:ext cx="5082884" cy="31715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082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81" y="753279"/>
            <a:ext cx="2073091" cy="922668"/>
          </a:xfrm>
        </p:spPr>
        <p:txBody>
          <a:bodyPr/>
          <a:lstStyle/>
          <a:p>
            <a:r>
              <a:rPr lang="en-GB" sz="1400" dirty="0"/>
              <a:t>INCREASE IN TOTAL VALUE OF </a:t>
            </a:r>
            <a:r>
              <a:rPr lang="en-US" sz="1400" dirty="0"/>
              <a:t>ALL JUDGMENTS APART FROM NON- CORPORATE </a:t>
            </a:r>
            <a:endParaRPr lang="en-GB" sz="1400" dirty="0"/>
          </a:p>
        </p:txBody>
      </p:sp>
      <p:sp>
        <p:nvSpPr>
          <p:cNvPr id="4" name="Slide Number Placeholder 3"/>
          <p:cNvSpPr>
            <a:spLocks noGrp="1"/>
          </p:cNvSpPr>
          <p:nvPr>
            <p:ph type="sldNum" sz="quarter" idx="12"/>
          </p:nvPr>
        </p:nvSpPr>
        <p:spPr/>
        <p:txBody>
          <a:bodyPr/>
          <a:lstStyle/>
          <a:p>
            <a:fld id="{81589905-F1C1-2746-B9FD-0D5C4798BB18}" type="slidenum">
              <a:rPr lang="en-US" smtClean="0"/>
              <a:pPr/>
              <a:t>25</a:t>
            </a:fld>
            <a:endParaRPr lang="en-US" dirty="0"/>
          </a:p>
        </p:txBody>
      </p:sp>
      <p:sp>
        <p:nvSpPr>
          <p:cNvPr id="5" name="Content Placeholder 4">
            <a:extLst>
              <a:ext uri="{FF2B5EF4-FFF2-40B4-BE49-F238E27FC236}">
                <a16:creationId xmlns:a16="http://schemas.microsoft.com/office/drawing/2014/main" id="{94E77B53-6726-4995-8116-369300C7EDE3}"/>
              </a:ext>
            </a:extLst>
          </p:cNvPr>
          <p:cNvSpPr>
            <a:spLocks noGrp="1"/>
          </p:cNvSpPr>
          <p:nvPr>
            <p:ph idx="1"/>
          </p:nvPr>
        </p:nvSpPr>
        <p:spPr>
          <a:xfrm>
            <a:off x="265581" y="1695894"/>
            <a:ext cx="2327752" cy="3304676"/>
          </a:xfrm>
        </p:spPr>
        <p:txBody>
          <a:bodyPr/>
          <a:lstStyle/>
          <a:p>
            <a:r>
              <a:rPr lang="en-GB" sz="1000" dirty="0">
                <a:solidFill>
                  <a:schemeClr val="bg1">
                    <a:lumMod val="10000"/>
                  </a:schemeClr>
                </a:solidFill>
                <a:latin typeface="+mn-lt"/>
                <a:cs typeface="Segoe UI" panose="020B0502040204020203" pitchFamily="34" charset="0"/>
              </a:rPr>
              <a:t>Corporate judgments have seen an increase of 94.09% in </a:t>
            </a:r>
            <a:r>
              <a:rPr lang="en-GB" sz="1000" i="1" dirty="0">
                <a:solidFill>
                  <a:schemeClr val="bg1">
                    <a:lumMod val="10000"/>
                  </a:schemeClr>
                </a:solidFill>
                <a:latin typeface="+mn-lt"/>
                <a:cs typeface="Segoe UI" panose="020B0502040204020203" pitchFamily="34" charset="0"/>
              </a:rPr>
              <a:t>total</a:t>
            </a:r>
            <a:r>
              <a:rPr lang="en-GB" sz="1000" dirty="0">
                <a:solidFill>
                  <a:schemeClr val="bg1">
                    <a:lumMod val="10000"/>
                  </a:schemeClr>
                </a:solidFill>
                <a:latin typeface="+mn-lt"/>
                <a:cs typeface="Segoe UI" panose="020B0502040204020203" pitchFamily="34" charset="0"/>
              </a:rPr>
              <a:t> value, from €3 million in Q3 2023 to €5.8 million in Q4 2023.</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The</a:t>
            </a:r>
            <a:r>
              <a:rPr lang="en-GB" sz="1000" i="1" dirty="0">
                <a:solidFill>
                  <a:schemeClr val="bg1">
                    <a:lumMod val="10000"/>
                  </a:schemeClr>
                </a:solidFill>
                <a:latin typeface="+mn-lt"/>
                <a:cs typeface="Segoe UI" panose="020B0502040204020203" pitchFamily="34" charset="0"/>
              </a:rPr>
              <a:t> total </a:t>
            </a:r>
            <a:r>
              <a:rPr lang="en-GB" sz="1000" dirty="0">
                <a:solidFill>
                  <a:schemeClr val="bg1">
                    <a:lumMod val="10000"/>
                  </a:schemeClr>
                </a:solidFill>
                <a:latin typeface="+mn-lt"/>
                <a:cs typeface="Segoe UI" panose="020B0502040204020203" pitchFamily="34" charset="0"/>
              </a:rPr>
              <a:t>value of commercial judgments went from €3.4 million in Q3 2023 to €6.1 million in Q4 2023, a 79.76% increase. </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The </a:t>
            </a:r>
            <a:r>
              <a:rPr lang="en-GB" sz="1000" i="1" dirty="0">
                <a:solidFill>
                  <a:schemeClr val="bg1">
                    <a:lumMod val="10000"/>
                  </a:schemeClr>
                </a:solidFill>
                <a:latin typeface="+mn-lt"/>
                <a:cs typeface="Segoe UI" panose="020B0502040204020203" pitchFamily="34" charset="0"/>
              </a:rPr>
              <a:t>total</a:t>
            </a:r>
            <a:r>
              <a:rPr lang="en-GB" sz="1000" dirty="0">
                <a:solidFill>
                  <a:schemeClr val="bg1">
                    <a:lumMod val="10000"/>
                  </a:schemeClr>
                </a:solidFill>
                <a:latin typeface="+mn-lt"/>
                <a:cs typeface="Segoe UI" panose="020B0502040204020203" pitchFamily="34" charset="0"/>
              </a:rPr>
              <a:t> value of consumer judgments has seen an increase of 22.16%, from €16 million in Q3 2023 to €19.96 million in Q4 2023. </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However, the</a:t>
            </a:r>
            <a:r>
              <a:rPr lang="en-GB" sz="1000" i="1" dirty="0">
                <a:solidFill>
                  <a:schemeClr val="bg1">
                    <a:lumMod val="10000"/>
                  </a:schemeClr>
                </a:solidFill>
                <a:latin typeface="+mn-lt"/>
                <a:cs typeface="Segoe UI" panose="020B0502040204020203" pitchFamily="34" charset="0"/>
              </a:rPr>
              <a:t> total </a:t>
            </a:r>
            <a:r>
              <a:rPr lang="en-GB" sz="1000" dirty="0">
                <a:solidFill>
                  <a:schemeClr val="bg1">
                    <a:lumMod val="10000"/>
                  </a:schemeClr>
                </a:solidFill>
                <a:latin typeface="+mn-lt"/>
                <a:cs typeface="Segoe UI" panose="020B0502040204020203" pitchFamily="34" charset="0"/>
              </a:rPr>
              <a:t>value of non-corporate judgments has decreased by 27.85%, from €400.9k in Q3 2023 to €289.3k in Q4 2023.  </a:t>
            </a:r>
          </a:p>
          <a:p>
            <a:endParaRPr lang="en-GB" sz="1000" dirty="0">
              <a:solidFill>
                <a:srgbClr val="FF0000"/>
              </a:solidFill>
              <a:latin typeface="+mn-lt"/>
              <a:cs typeface="Segoe UI" panose="020B0502040204020203" pitchFamily="34" charset="0"/>
            </a:endParaRPr>
          </a:p>
          <a:p>
            <a:endParaRPr lang="en-GB" sz="1000" dirty="0">
              <a:solidFill>
                <a:srgbClr val="FF0000"/>
              </a:solidFill>
              <a:latin typeface="+mn-lt"/>
              <a:cs typeface="Segoe UI" panose="020B0502040204020203" pitchFamily="34" charset="0"/>
            </a:endParaRPr>
          </a:p>
          <a:p>
            <a:endParaRPr lang="en-GB" sz="1000" dirty="0">
              <a:solidFill>
                <a:srgbClr val="FF0000"/>
              </a:solidFill>
              <a:latin typeface="+mn-lt"/>
              <a:cs typeface="Segoe UI" panose="020B0502040204020203" pitchFamily="34" charset="0"/>
            </a:endParaRPr>
          </a:p>
        </p:txBody>
      </p:sp>
      <p:pic>
        <p:nvPicPr>
          <p:cNvPr id="7" name="Picture 6" descr="Logo&#10;&#10;Description automatically generated">
            <a:extLst>
              <a:ext uri="{FF2B5EF4-FFF2-40B4-BE49-F238E27FC236}">
                <a16:creationId xmlns:a16="http://schemas.microsoft.com/office/drawing/2014/main" id="{D2C4964C-B66C-468B-8E67-1D55184ABF7B}"/>
              </a:ext>
            </a:extLst>
          </p:cNvPr>
          <p:cNvPicPr>
            <a:picLocks noChangeAspect="1"/>
          </p:cNvPicPr>
          <p:nvPr/>
        </p:nvPicPr>
        <p:blipFill>
          <a:blip r:embed="rId2"/>
          <a:stretch>
            <a:fillRect/>
          </a:stretch>
        </p:blipFill>
        <p:spPr>
          <a:xfrm>
            <a:off x="8181602" y="4229541"/>
            <a:ext cx="600645" cy="600645"/>
          </a:xfrm>
          <a:prstGeom prst="rect">
            <a:avLst/>
          </a:prstGeom>
        </p:spPr>
      </p:pic>
      <p:sp>
        <p:nvSpPr>
          <p:cNvPr id="9" name="TextBox 8">
            <a:extLst>
              <a:ext uri="{FF2B5EF4-FFF2-40B4-BE49-F238E27FC236}">
                <a16:creationId xmlns:a16="http://schemas.microsoft.com/office/drawing/2014/main" id="{76F49437-7D17-4B2B-AB1F-AB24C71EA572}"/>
              </a:ext>
            </a:extLst>
          </p:cNvPr>
          <p:cNvSpPr txBox="1"/>
          <p:nvPr/>
        </p:nvSpPr>
        <p:spPr>
          <a:xfrm>
            <a:off x="6195925" y="48571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8" name="TextBox 7">
            <a:extLst>
              <a:ext uri="{FF2B5EF4-FFF2-40B4-BE49-F238E27FC236}">
                <a16:creationId xmlns:a16="http://schemas.microsoft.com/office/drawing/2014/main" id="{BF285499-CFA4-9F68-991F-9B74FA8ED8BA}"/>
              </a:ext>
            </a:extLst>
          </p:cNvPr>
          <p:cNvSpPr txBox="1"/>
          <p:nvPr/>
        </p:nvSpPr>
        <p:spPr>
          <a:xfrm>
            <a:off x="3756789" y="4125327"/>
            <a:ext cx="3261357" cy="215444"/>
          </a:xfrm>
          <a:prstGeom prst="rect">
            <a:avLst/>
          </a:prstGeom>
          <a:noFill/>
        </p:spPr>
        <p:txBody>
          <a:bodyPr wrap="square" rtlCol="0">
            <a:spAutoFit/>
          </a:bodyPr>
          <a:lstStyle/>
          <a:p>
            <a:r>
              <a:rPr lang="en-GB" sz="800" dirty="0">
                <a:solidFill>
                  <a:srgbClr val="696969"/>
                </a:solidFill>
              </a:rPr>
              <a:t>*Consumer judgments solely plotted on the right hand axis.</a:t>
            </a:r>
          </a:p>
        </p:txBody>
      </p:sp>
      <p:sp>
        <p:nvSpPr>
          <p:cNvPr id="3" name="TextBox 2">
            <a:extLst>
              <a:ext uri="{FF2B5EF4-FFF2-40B4-BE49-F238E27FC236}">
                <a16:creationId xmlns:a16="http://schemas.microsoft.com/office/drawing/2014/main" id="{7DC099A0-F59F-49BE-A0D9-EFD4C975FF29}"/>
              </a:ext>
            </a:extLst>
          </p:cNvPr>
          <p:cNvSpPr txBox="1"/>
          <p:nvPr/>
        </p:nvSpPr>
        <p:spPr>
          <a:xfrm>
            <a:off x="3756789" y="4340771"/>
            <a:ext cx="4025771" cy="215444"/>
          </a:xfrm>
          <a:prstGeom prst="rect">
            <a:avLst/>
          </a:prstGeom>
          <a:noFill/>
        </p:spPr>
        <p:txBody>
          <a:bodyPr wrap="square" rtlCol="0">
            <a:spAutoFit/>
          </a:bodyPr>
          <a:lstStyle/>
          <a:p>
            <a:r>
              <a:rPr lang="en-GB" sz="800" dirty="0">
                <a:solidFill>
                  <a:srgbClr val="696969"/>
                </a:solidFill>
              </a:rPr>
              <a:t>*There is an outlier non-corporate judgment for £1,163,807 which has increased total value.</a:t>
            </a:r>
          </a:p>
        </p:txBody>
      </p:sp>
      <p:graphicFrame>
        <p:nvGraphicFramePr>
          <p:cNvPr id="10" name="Chart 9">
            <a:extLst>
              <a:ext uri="{FF2B5EF4-FFF2-40B4-BE49-F238E27FC236}">
                <a16:creationId xmlns:a16="http://schemas.microsoft.com/office/drawing/2014/main" id="{57665608-3D86-8D09-49A9-39A56850FF08}"/>
              </a:ext>
            </a:extLst>
          </p:cNvPr>
          <p:cNvGraphicFramePr>
            <a:graphicFrameLocks/>
          </p:cNvGraphicFramePr>
          <p:nvPr>
            <p:extLst>
              <p:ext uri="{D42A27DB-BD31-4B8C-83A1-F6EECF244321}">
                <p14:modId xmlns:p14="http://schemas.microsoft.com/office/powerpoint/2010/main" val="837600529"/>
              </p:ext>
            </p:extLst>
          </p:nvPr>
        </p:nvGraphicFramePr>
        <p:xfrm>
          <a:off x="3099062" y="914920"/>
          <a:ext cx="5082540" cy="30137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83786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81" y="818078"/>
            <a:ext cx="2073091" cy="989235"/>
          </a:xfrm>
        </p:spPr>
        <p:txBody>
          <a:bodyPr/>
          <a:lstStyle/>
          <a:p>
            <a:r>
              <a:rPr lang="en-GB" sz="1500" dirty="0"/>
              <a:t>INCREASE IN THE AVERAGE VALUE OF  JUDGMENTS APART FROM NON- CORPORATE </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26</a:t>
            </a:fld>
            <a:endParaRPr lang="en-US" dirty="0"/>
          </a:p>
        </p:txBody>
      </p:sp>
      <p:sp>
        <p:nvSpPr>
          <p:cNvPr id="5" name="Content Placeholder 4">
            <a:extLst>
              <a:ext uri="{FF2B5EF4-FFF2-40B4-BE49-F238E27FC236}">
                <a16:creationId xmlns:a16="http://schemas.microsoft.com/office/drawing/2014/main" id="{94E77B53-6726-4995-8116-369300C7EDE3}"/>
              </a:ext>
            </a:extLst>
          </p:cNvPr>
          <p:cNvSpPr>
            <a:spLocks noGrp="1"/>
          </p:cNvSpPr>
          <p:nvPr>
            <p:ph idx="1"/>
          </p:nvPr>
        </p:nvSpPr>
        <p:spPr>
          <a:xfrm>
            <a:off x="279981" y="1856471"/>
            <a:ext cx="2327752" cy="3276215"/>
          </a:xfrm>
        </p:spPr>
        <p:txBody>
          <a:bodyPr/>
          <a:lstStyle/>
          <a:p>
            <a:r>
              <a:rPr lang="en-GB" sz="1000" dirty="0">
                <a:latin typeface="+mn-lt"/>
                <a:cs typeface="Segoe UI" panose="020B0502040204020203" pitchFamily="34" charset="0"/>
              </a:rPr>
              <a:t>T</a:t>
            </a:r>
            <a:r>
              <a:rPr lang="en-GB" sz="1000" dirty="0">
                <a:solidFill>
                  <a:schemeClr val="bg1">
                    <a:lumMod val="10000"/>
                  </a:schemeClr>
                </a:solidFill>
                <a:latin typeface="+mn-lt"/>
                <a:cs typeface="Segoe UI" panose="020B0502040204020203" pitchFamily="34" charset="0"/>
              </a:rPr>
              <a:t>he </a:t>
            </a:r>
            <a:r>
              <a:rPr lang="en-GB" sz="1000" i="1" dirty="0">
                <a:solidFill>
                  <a:schemeClr val="bg1">
                    <a:lumMod val="10000"/>
                  </a:schemeClr>
                </a:solidFill>
                <a:latin typeface="+mn-lt"/>
                <a:cs typeface="Segoe UI" panose="020B0502040204020203" pitchFamily="34" charset="0"/>
              </a:rPr>
              <a:t>average </a:t>
            </a:r>
            <a:r>
              <a:rPr lang="en-GB" sz="1000" dirty="0">
                <a:solidFill>
                  <a:schemeClr val="bg1">
                    <a:lumMod val="10000"/>
                  </a:schemeClr>
                </a:solidFill>
                <a:latin typeface="+mn-lt"/>
                <a:cs typeface="Segoe UI" panose="020B0502040204020203" pitchFamily="34" charset="0"/>
              </a:rPr>
              <a:t>value of corporate judgments  increased, from €19k in Q3 2023 to €27.4K in Q4 2023, a rise of 41.24%.</a:t>
            </a:r>
          </a:p>
          <a:p>
            <a:endParaRPr lang="en-GB" sz="1000" dirty="0">
              <a:solidFill>
                <a:srgbClr val="FF0000"/>
              </a:solidFill>
              <a:latin typeface="+mn-lt"/>
              <a:cs typeface="Segoe UI" panose="020B0502040204020203" pitchFamily="34" charset="0"/>
            </a:endParaRPr>
          </a:p>
          <a:p>
            <a:r>
              <a:rPr lang="en-US" sz="1000" dirty="0">
                <a:solidFill>
                  <a:schemeClr val="bg1">
                    <a:lumMod val="10000"/>
                  </a:schemeClr>
                </a:solidFill>
                <a:latin typeface="+mn-lt"/>
                <a:cs typeface="Segoe UI" panose="020B0502040204020203" pitchFamily="34" charset="0"/>
              </a:rPr>
              <a:t>The average value of commercial judgments also saw an increase of 37.20%, from €18k in Q3 2023 to €25k in Q4 2023. </a:t>
            </a:r>
          </a:p>
          <a:p>
            <a:endParaRPr lang="en-US" sz="1000" dirty="0">
              <a:solidFill>
                <a:srgbClr val="FF0000"/>
              </a:solidFill>
              <a:latin typeface="+mn-lt"/>
              <a:cs typeface="Segoe UI" panose="020B0502040204020203" pitchFamily="34" charset="0"/>
            </a:endParaRPr>
          </a:p>
          <a:p>
            <a:r>
              <a:rPr lang="en-US" sz="1000" dirty="0">
                <a:solidFill>
                  <a:schemeClr val="bg1">
                    <a:lumMod val="10000"/>
                  </a:schemeClr>
                </a:solidFill>
                <a:latin typeface="+mn-lt"/>
                <a:cs typeface="Segoe UI" panose="020B0502040204020203" pitchFamily="34" charset="0"/>
              </a:rPr>
              <a:t>The trend continues with the average value of consumer judgments experiencing a small increase of 4.92%, from €45.5k in Q3 2023 to €47.7k in Q4 2023.</a:t>
            </a:r>
          </a:p>
          <a:p>
            <a:endParaRPr lang="en-GB" sz="1000" dirty="0">
              <a:solidFill>
                <a:srgbClr val="FF0000"/>
              </a:solidFill>
              <a:latin typeface="+mn-lt"/>
              <a:cs typeface="Segoe UI" panose="020B0502040204020203" pitchFamily="34" charset="0"/>
            </a:endParaRPr>
          </a:p>
          <a:p>
            <a:r>
              <a:rPr lang="en-GB" sz="1000" dirty="0">
                <a:solidFill>
                  <a:schemeClr val="bg1">
                    <a:lumMod val="10000"/>
                  </a:schemeClr>
                </a:solidFill>
                <a:latin typeface="+mn-lt"/>
                <a:cs typeface="Segoe UI" panose="020B0502040204020203" pitchFamily="34" charset="0"/>
              </a:rPr>
              <a:t>However, the</a:t>
            </a:r>
            <a:r>
              <a:rPr lang="en-GB" sz="1000" i="1" dirty="0">
                <a:solidFill>
                  <a:schemeClr val="bg1">
                    <a:lumMod val="10000"/>
                  </a:schemeClr>
                </a:solidFill>
                <a:latin typeface="+mn-lt"/>
                <a:cs typeface="Segoe UI" panose="020B0502040204020203" pitchFamily="34" charset="0"/>
              </a:rPr>
              <a:t> average </a:t>
            </a:r>
            <a:r>
              <a:rPr lang="en-GB" sz="1000" dirty="0">
                <a:solidFill>
                  <a:schemeClr val="bg1">
                    <a:lumMod val="10000"/>
                  </a:schemeClr>
                </a:solidFill>
                <a:latin typeface="+mn-lt"/>
                <a:cs typeface="Segoe UI" panose="020B0502040204020203" pitchFamily="34" charset="0"/>
              </a:rPr>
              <a:t>value of non-corporate judgments has seen a decrease of 27.85%, from €12.6K in Q3 2023 to €9K in Q4 2023.</a:t>
            </a:r>
          </a:p>
          <a:p>
            <a:endParaRPr lang="en-GB" sz="1000" dirty="0">
              <a:solidFill>
                <a:srgbClr val="FF0000"/>
              </a:solidFill>
              <a:latin typeface="+mn-lt"/>
              <a:cs typeface="Segoe UI" panose="020B0502040204020203" pitchFamily="34" charset="0"/>
            </a:endParaRPr>
          </a:p>
        </p:txBody>
      </p:sp>
      <p:pic>
        <p:nvPicPr>
          <p:cNvPr id="7" name="Picture 6" descr="Logo&#10;&#10;Description automatically generated">
            <a:extLst>
              <a:ext uri="{FF2B5EF4-FFF2-40B4-BE49-F238E27FC236}">
                <a16:creationId xmlns:a16="http://schemas.microsoft.com/office/drawing/2014/main" id="{D2C4964C-B66C-468B-8E67-1D55184ABF7B}"/>
              </a:ext>
            </a:extLst>
          </p:cNvPr>
          <p:cNvPicPr>
            <a:picLocks noChangeAspect="1"/>
          </p:cNvPicPr>
          <p:nvPr/>
        </p:nvPicPr>
        <p:blipFill>
          <a:blip r:embed="rId2"/>
          <a:stretch>
            <a:fillRect/>
          </a:stretch>
        </p:blipFill>
        <p:spPr>
          <a:xfrm>
            <a:off x="8181602" y="4229541"/>
            <a:ext cx="600645" cy="600645"/>
          </a:xfrm>
          <a:prstGeom prst="rect">
            <a:avLst/>
          </a:prstGeom>
        </p:spPr>
      </p:pic>
      <p:sp>
        <p:nvSpPr>
          <p:cNvPr id="9" name="TextBox 8">
            <a:extLst>
              <a:ext uri="{FF2B5EF4-FFF2-40B4-BE49-F238E27FC236}">
                <a16:creationId xmlns:a16="http://schemas.microsoft.com/office/drawing/2014/main" id="{76F49437-7D17-4B2B-AB1F-AB24C71EA572}"/>
              </a:ext>
            </a:extLst>
          </p:cNvPr>
          <p:cNvSpPr txBox="1"/>
          <p:nvPr/>
        </p:nvSpPr>
        <p:spPr>
          <a:xfrm>
            <a:off x="6195925" y="48571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6" name="Chart 5">
            <a:extLst>
              <a:ext uri="{FF2B5EF4-FFF2-40B4-BE49-F238E27FC236}">
                <a16:creationId xmlns:a16="http://schemas.microsoft.com/office/drawing/2014/main" id="{7B6DCE22-474A-F6A5-4F54-B20B2A18B54C}"/>
              </a:ext>
            </a:extLst>
          </p:cNvPr>
          <p:cNvGraphicFramePr>
            <a:graphicFrameLocks/>
          </p:cNvGraphicFramePr>
          <p:nvPr>
            <p:extLst>
              <p:ext uri="{D42A27DB-BD31-4B8C-83A1-F6EECF244321}">
                <p14:modId xmlns:p14="http://schemas.microsoft.com/office/powerpoint/2010/main" val="878730819"/>
              </p:ext>
            </p:extLst>
          </p:nvPr>
        </p:nvGraphicFramePr>
        <p:xfrm>
          <a:off x="3000002" y="973455"/>
          <a:ext cx="5181600" cy="31965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6298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 y="972877"/>
            <a:ext cx="2252509" cy="799303"/>
          </a:xfrm>
        </p:spPr>
        <p:txBody>
          <a:bodyPr/>
          <a:lstStyle/>
          <a:p>
            <a:r>
              <a:rPr lang="en-GB" sz="1400" dirty="0">
                <a:solidFill>
                  <a:schemeClr val="accent2">
                    <a:lumMod val="50000"/>
                  </a:schemeClr>
                </a:solidFill>
              </a:rPr>
              <a:t>A CLOSER LOOK INTO JUDGMENT VALUES IN THE REPUBLIC OF IRELAND</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27</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96133" y="1919730"/>
            <a:ext cx="2577600"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10000"/>
                  </a:schemeClr>
                </a:solidFill>
                <a:cs typeface="Segoe UI" panose="020B0502040204020203" pitchFamily="34" charset="0"/>
              </a:rPr>
              <a:t>Commercial judgments have seen a 6.76% decrease in the proportion of judgments valued between £1,500-2,000. The proportion of judgments valued greater than £3,000 increased by 5.47%, from Q3 2023 to Q4 2023.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solidFill>
                <a:srgbClr val="FF0000"/>
              </a:solidFill>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solidFill>
                  <a:schemeClr val="bg1">
                    <a:lumMod val="10000"/>
                  </a:schemeClr>
                </a:solidFill>
                <a:cs typeface="Segoe UI" panose="020B0502040204020203" pitchFamily="34" charset="0"/>
              </a:rPr>
              <a:t>Consumer judgments have remained consistent from Q3 2023 to Q4 2023. </a:t>
            </a:r>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41199" y="4431029"/>
            <a:ext cx="518399" cy="52076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9264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6" name="Chart 5">
            <a:extLst>
              <a:ext uri="{FF2B5EF4-FFF2-40B4-BE49-F238E27FC236}">
                <a16:creationId xmlns:a16="http://schemas.microsoft.com/office/drawing/2014/main" id="{2FF302BA-B1C0-D1B2-BE24-B12F2FEB62A4}"/>
              </a:ext>
            </a:extLst>
          </p:cNvPr>
          <p:cNvGraphicFramePr>
            <a:graphicFrameLocks/>
          </p:cNvGraphicFramePr>
          <p:nvPr>
            <p:extLst>
              <p:ext uri="{D42A27DB-BD31-4B8C-83A1-F6EECF244321}">
                <p14:modId xmlns:p14="http://schemas.microsoft.com/office/powerpoint/2010/main" val="3522881551"/>
              </p:ext>
            </p:extLst>
          </p:nvPr>
        </p:nvGraphicFramePr>
        <p:xfrm>
          <a:off x="2757600" y="1060953"/>
          <a:ext cx="2998486" cy="320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C4B9501-5EA7-602E-3EE4-835BFC60EBB1}"/>
              </a:ext>
            </a:extLst>
          </p:cNvPr>
          <p:cNvGraphicFramePr>
            <a:graphicFrameLocks/>
          </p:cNvGraphicFramePr>
          <p:nvPr>
            <p:extLst>
              <p:ext uri="{D42A27DB-BD31-4B8C-83A1-F6EECF244321}">
                <p14:modId xmlns:p14="http://schemas.microsoft.com/office/powerpoint/2010/main" val="1143683543"/>
              </p:ext>
            </p:extLst>
          </p:nvPr>
        </p:nvGraphicFramePr>
        <p:xfrm>
          <a:off x="5756087" y="1060953"/>
          <a:ext cx="2998486" cy="3200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48553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423169-3095-46E7-BE4E-2B4C1CF96F04}"/>
              </a:ext>
            </a:extLst>
          </p:cNvPr>
          <p:cNvSpPr/>
          <p:nvPr/>
        </p:nvSpPr>
        <p:spPr>
          <a:xfrm>
            <a:off x="-4597" y="12270"/>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Slide Number Placeholder 2">
            <a:extLst>
              <a:ext uri="{FF2B5EF4-FFF2-40B4-BE49-F238E27FC236}">
                <a16:creationId xmlns:a16="http://schemas.microsoft.com/office/drawing/2014/main" id="{F156F528-FCEE-4519-AF59-7621F9992F01}"/>
              </a:ext>
            </a:extLst>
          </p:cNvPr>
          <p:cNvSpPr>
            <a:spLocks noGrp="1"/>
          </p:cNvSpPr>
          <p:nvPr>
            <p:ph type="sldNum" sz="quarter" idx="12"/>
          </p:nvPr>
        </p:nvSpPr>
        <p:spPr>
          <a:xfrm>
            <a:off x="410202" y="268023"/>
            <a:ext cx="2759718" cy="273844"/>
          </a:xfrm>
        </p:spPr>
        <p:txBody>
          <a:bodyPr/>
          <a:lstStyle/>
          <a:p>
            <a:fld id="{81589905-F1C1-2746-B9FD-0D5C4798BB18}" type="slidenum">
              <a:rPr lang="en-US" sz="800" b="1" smtClean="0">
                <a:solidFill>
                  <a:schemeClr val="bg2"/>
                </a:solidFill>
              </a:rPr>
              <a:pPr/>
              <a:t>28</a:t>
            </a:fld>
            <a:r>
              <a:rPr lang="en-US" sz="800" dirty="0">
                <a:solidFill>
                  <a:schemeClr val="bg2"/>
                </a:solidFill>
              </a:rPr>
              <a:t> – Registry Trust statistics book Q4 2023</a:t>
            </a:r>
          </a:p>
        </p:txBody>
      </p:sp>
      <p:sp>
        <p:nvSpPr>
          <p:cNvPr id="2" name="Title 1"/>
          <p:cNvSpPr>
            <a:spLocks noGrp="1"/>
          </p:cNvSpPr>
          <p:nvPr>
            <p:ph type="title"/>
          </p:nvPr>
        </p:nvSpPr>
        <p:spPr>
          <a:xfrm>
            <a:off x="410202" y="1453858"/>
            <a:ext cx="3326819" cy="539266"/>
          </a:xfrm>
        </p:spPr>
        <p:txBody>
          <a:bodyPr/>
          <a:lstStyle/>
          <a:p>
            <a:r>
              <a:rPr lang="en-GB" dirty="0">
                <a:solidFill>
                  <a:schemeClr val="bg2"/>
                </a:solidFill>
              </a:rPr>
              <a:t>JERSEY</a:t>
            </a:r>
          </a:p>
        </p:txBody>
      </p:sp>
      <p:grpSp>
        <p:nvGrpSpPr>
          <p:cNvPr id="8" name="Group 7">
            <a:extLst>
              <a:ext uri="{FF2B5EF4-FFF2-40B4-BE49-F238E27FC236}">
                <a16:creationId xmlns:a16="http://schemas.microsoft.com/office/drawing/2014/main" id="{155FF292-DC6C-F35D-4A26-05892F022B1F}"/>
              </a:ext>
            </a:extLst>
          </p:cNvPr>
          <p:cNvGrpSpPr/>
          <p:nvPr/>
        </p:nvGrpSpPr>
        <p:grpSpPr>
          <a:xfrm>
            <a:off x="7181400" y="2872637"/>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8FBA5B84-9892-9AFD-47FC-B3A82C7641FD}"/>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B0A5D263-C597-E129-DBCE-186E1388E562}"/>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2460086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671" y="853220"/>
            <a:ext cx="2284911" cy="935262"/>
          </a:xfrm>
        </p:spPr>
        <p:txBody>
          <a:bodyPr/>
          <a:lstStyle/>
          <a:p>
            <a:r>
              <a:rPr lang="en-GB" sz="1200" dirty="0"/>
              <a:t>INCREASE IN THE NUMBER OF JUDGMENTS,</a:t>
            </a:r>
            <a:br>
              <a:rPr lang="en-GB" sz="1200" dirty="0"/>
            </a:br>
            <a:r>
              <a:rPr lang="en-GB" sz="1200" dirty="0"/>
              <a:t>EXCEPT FOR NON-CORPORATE &amp; CONSUMER JUDGMENTS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29</a:t>
            </a:fld>
            <a:endParaRPr lang="en-US" dirty="0"/>
          </a:p>
        </p:txBody>
      </p:sp>
      <p:sp>
        <p:nvSpPr>
          <p:cNvPr id="8" name="TextBox 7"/>
          <p:cNvSpPr txBox="1"/>
          <p:nvPr/>
        </p:nvSpPr>
        <p:spPr>
          <a:xfrm>
            <a:off x="4189804" y="4066583"/>
            <a:ext cx="3261357" cy="215444"/>
          </a:xfrm>
          <a:prstGeom prst="rect">
            <a:avLst/>
          </a:prstGeom>
          <a:noFill/>
        </p:spPr>
        <p:txBody>
          <a:bodyPr wrap="square" rtlCol="0">
            <a:spAutoFit/>
          </a:bodyPr>
          <a:lstStyle/>
          <a:p>
            <a:r>
              <a:rPr lang="en-GB" sz="800" dirty="0">
                <a:solidFill>
                  <a:srgbClr val="696969"/>
                </a:solidFill>
              </a:rPr>
              <a:t>*Consumer Judgments plotted on the right hand axis.</a:t>
            </a:r>
          </a:p>
        </p:txBody>
      </p:sp>
      <p:pic>
        <p:nvPicPr>
          <p:cNvPr id="7" name="Picture 6" descr="Logo&#10;&#10;Description automatically generated">
            <a:extLst>
              <a:ext uri="{FF2B5EF4-FFF2-40B4-BE49-F238E27FC236}">
                <a16:creationId xmlns:a16="http://schemas.microsoft.com/office/drawing/2014/main" id="{FE07B639-1EE2-4533-919E-C22F658E7C16}"/>
              </a:ext>
            </a:extLst>
          </p:cNvPr>
          <p:cNvPicPr>
            <a:picLocks noChangeAspect="1"/>
          </p:cNvPicPr>
          <p:nvPr/>
        </p:nvPicPr>
        <p:blipFill>
          <a:blip r:embed="rId2"/>
          <a:stretch>
            <a:fillRect/>
          </a:stretch>
        </p:blipFill>
        <p:spPr>
          <a:xfrm>
            <a:off x="8181602" y="4229541"/>
            <a:ext cx="600645" cy="600645"/>
          </a:xfrm>
          <a:prstGeom prst="rect">
            <a:avLst/>
          </a:prstGeom>
        </p:spPr>
      </p:pic>
      <p:sp>
        <p:nvSpPr>
          <p:cNvPr id="9" name="TextBox 8">
            <a:extLst>
              <a:ext uri="{FF2B5EF4-FFF2-40B4-BE49-F238E27FC236}">
                <a16:creationId xmlns:a16="http://schemas.microsoft.com/office/drawing/2014/main" id="{34EF3658-CACD-48B9-8B9A-456A226E63CA}"/>
              </a:ext>
            </a:extLst>
          </p:cNvPr>
          <p:cNvSpPr txBox="1"/>
          <p:nvPr/>
        </p:nvSpPr>
        <p:spPr>
          <a:xfrm>
            <a:off x="6195924" y="483018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5" name="TextBox 4">
            <a:extLst>
              <a:ext uri="{FF2B5EF4-FFF2-40B4-BE49-F238E27FC236}">
                <a16:creationId xmlns:a16="http://schemas.microsoft.com/office/drawing/2014/main" id="{AD42D700-7EA1-4641-91F3-5059E8101BBF}"/>
              </a:ext>
            </a:extLst>
          </p:cNvPr>
          <p:cNvSpPr txBox="1"/>
          <p:nvPr/>
        </p:nvSpPr>
        <p:spPr>
          <a:xfrm>
            <a:off x="224015" y="1913718"/>
            <a:ext cx="2284911" cy="2716128"/>
          </a:xfrm>
          <a:prstGeom prst="rect">
            <a:avLst/>
          </a:prstGeom>
          <a:noFill/>
        </p:spPr>
        <p:txBody>
          <a:bodyPr wrap="square" rtlCol="0">
            <a:spAutoFit/>
          </a:bodyPr>
          <a:lstStyle/>
          <a:p>
            <a:r>
              <a:rPr lang="en-GB" sz="1000" dirty="0">
                <a:solidFill>
                  <a:schemeClr val="bg1">
                    <a:lumMod val="10000"/>
                  </a:schemeClr>
                </a:solidFill>
                <a:cs typeface="Calibri" panose="020F0502020204030204" pitchFamily="34" charset="0"/>
              </a:rPr>
              <a:t>Corporate judgments increased from 29 in Q3 2023 to 40 in Q4 2023, a rise of 37.93%.</a:t>
            </a:r>
          </a:p>
          <a:p>
            <a:endParaRPr lang="en-GB" sz="1000" dirty="0">
              <a:solidFill>
                <a:srgbClr val="FF0000"/>
              </a:solidFill>
              <a:cs typeface="Calibri" panose="020F0502020204030204" pitchFamily="34" charset="0"/>
            </a:endParaRPr>
          </a:p>
          <a:p>
            <a:r>
              <a:rPr lang="en-GB" sz="1000" dirty="0">
                <a:solidFill>
                  <a:schemeClr val="bg1">
                    <a:lumMod val="10000"/>
                  </a:schemeClr>
                </a:solidFill>
                <a:cs typeface="Calibri" panose="020F0502020204030204" pitchFamily="34" charset="0"/>
              </a:rPr>
              <a:t>Commercial judgments also experienced an increase of 23.08%, from 39 in Q3 2023 to 48 in Q4 2023.</a:t>
            </a:r>
          </a:p>
          <a:p>
            <a:endParaRPr lang="en-GB" sz="1000" dirty="0">
              <a:solidFill>
                <a:srgbClr val="FF0000"/>
              </a:solidFill>
              <a:cs typeface="Calibri" panose="020F0502020204030204" pitchFamily="34" charset="0"/>
            </a:endParaRPr>
          </a:p>
          <a:p>
            <a:r>
              <a:rPr lang="en-GB" sz="1000" dirty="0">
                <a:solidFill>
                  <a:schemeClr val="bg1">
                    <a:lumMod val="10000"/>
                  </a:schemeClr>
                </a:solidFill>
                <a:cs typeface="Calibri" panose="020F0502020204030204" pitchFamily="34" charset="0"/>
              </a:rPr>
              <a:t>However, non-corporate judgments have seen a decrease of 20%, from 10 in Q3 2023 to 8 in Q4 2023. </a:t>
            </a:r>
          </a:p>
          <a:p>
            <a:endParaRPr lang="en-GB" sz="1000" dirty="0">
              <a:solidFill>
                <a:srgbClr val="FF0000"/>
              </a:solidFill>
              <a:cs typeface="Calibri" panose="020F0502020204030204" pitchFamily="34" charset="0"/>
            </a:endParaRPr>
          </a:p>
          <a:p>
            <a:r>
              <a:rPr lang="en-GB" sz="1000" dirty="0">
                <a:solidFill>
                  <a:schemeClr val="bg1">
                    <a:lumMod val="10000"/>
                  </a:schemeClr>
                </a:solidFill>
                <a:cs typeface="Calibri" panose="020F0502020204030204" pitchFamily="34" charset="0"/>
              </a:rPr>
              <a:t>The number of consumer judgments also saw a decrease of 25.10%, from 251 in Q3 2023 to 188 in Q4 2023. </a:t>
            </a:r>
          </a:p>
          <a:p>
            <a:endParaRPr lang="en-GB" sz="1000" dirty="0">
              <a:cs typeface="Calibri" panose="020F0502020204030204" pitchFamily="34" charset="0"/>
            </a:endParaRPr>
          </a:p>
          <a:p>
            <a:endParaRPr lang="en-GB" sz="1050" dirty="0">
              <a:cs typeface="Calibri" panose="020F0502020204030204" pitchFamily="34" charset="0"/>
            </a:endParaRPr>
          </a:p>
        </p:txBody>
      </p:sp>
      <p:graphicFrame>
        <p:nvGraphicFramePr>
          <p:cNvPr id="6" name="Chart 5">
            <a:extLst>
              <a:ext uri="{FF2B5EF4-FFF2-40B4-BE49-F238E27FC236}">
                <a16:creationId xmlns:a16="http://schemas.microsoft.com/office/drawing/2014/main" id="{84DFF39A-6483-D1B8-9CBB-61C1328CDF90}"/>
              </a:ext>
            </a:extLst>
          </p:cNvPr>
          <p:cNvGraphicFramePr>
            <a:graphicFrameLocks/>
          </p:cNvGraphicFramePr>
          <p:nvPr>
            <p:extLst>
              <p:ext uri="{D42A27DB-BD31-4B8C-83A1-F6EECF244321}">
                <p14:modId xmlns:p14="http://schemas.microsoft.com/office/powerpoint/2010/main" val="769919323"/>
              </p:ext>
            </p:extLst>
          </p:nvPr>
        </p:nvGraphicFramePr>
        <p:xfrm>
          <a:off x="2975676" y="983304"/>
          <a:ext cx="5129938" cy="29842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0582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548" y="806025"/>
            <a:ext cx="1961845" cy="1184921"/>
          </a:xfrm>
        </p:spPr>
        <p:txBody>
          <a:bodyPr/>
          <a:lstStyle/>
          <a:p>
            <a:r>
              <a:rPr lang="en-GB" sz="1300" dirty="0"/>
              <a:t>INCREASE IN TOTAL VALUE OF ALL JUDGMENTS EXCEPT FOR CONSUMER</a:t>
            </a:r>
          </a:p>
        </p:txBody>
      </p:sp>
      <p:sp>
        <p:nvSpPr>
          <p:cNvPr id="4" name="Slide Number Placeholder 3"/>
          <p:cNvSpPr>
            <a:spLocks noGrp="1"/>
          </p:cNvSpPr>
          <p:nvPr>
            <p:ph type="sldNum" sz="quarter" idx="12"/>
          </p:nvPr>
        </p:nvSpPr>
        <p:spPr/>
        <p:txBody>
          <a:bodyPr/>
          <a:lstStyle/>
          <a:p>
            <a:fld id="{81589905-F1C1-2746-B9FD-0D5C4798BB18}" type="slidenum">
              <a:rPr lang="en-US" smtClean="0"/>
              <a:pPr/>
              <a:t>30</a:t>
            </a:fld>
            <a:endParaRPr lang="en-US" dirty="0"/>
          </a:p>
        </p:txBody>
      </p:sp>
      <p:pic>
        <p:nvPicPr>
          <p:cNvPr id="6" name="Picture 5" descr="Logo&#10;&#10;Description automatically generated">
            <a:extLst>
              <a:ext uri="{FF2B5EF4-FFF2-40B4-BE49-F238E27FC236}">
                <a16:creationId xmlns:a16="http://schemas.microsoft.com/office/drawing/2014/main" id="{009FB59F-60E4-493B-8350-3F11359BA2FC}"/>
              </a:ext>
            </a:extLst>
          </p:cNvPr>
          <p:cNvPicPr>
            <a:picLocks noChangeAspect="1"/>
          </p:cNvPicPr>
          <p:nvPr/>
        </p:nvPicPr>
        <p:blipFill>
          <a:blip r:embed="rId2"/>
          <a:stretch>
            <a:fillRect/>
          </a:stretch>
        </p:blipFill>
        <p:spPr>
          <a:xfrm>
            <a:off x="8181602" y="4229541"/>
            <a:ext cx="600645" cy="600645"/>
          </a:xfrm>
          <a:prstGeom prst="rect">
            <a:avLst/>
          </a:prstGeom>
        </p:spPr>
      </p:pic>
      <p:sp>
        <p:nvSpPr>
          <p:cNvPr id="8" name="TextBox 7">
            <a:extLst>
              <a:ext uri="{FF2B5EF4-FFF2-40B4-BE49-F238E27FC236}">
                <a16:creationId xmlns:a16="http://schemas.microsoft.com/office/drawing/2014/main" id="{5B3B4838-F476-47ED-AAF0-CC951E0B8CC1}"/>
              </a:ext>
            </a:extLst>
          </p:cNvPr>
          <p:cNvSpPr txBox="1"/>
          <p:nvPr/>
        </p:nvSpPr>
        <p:spPr>
          <a:xfrm>
            <a:off x="6195924" y="4858843"/>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5" name="TextBox 4">
            <a:extLst>
              <a:ext uri="{FF2B5EF4-FFF2-40B4-BE49-F238E27FC236}">
                <a16:creationId xmlns:a16="http://schemas.microsoft.com/office/drawing/2014/main" id="{F8A2DAD3-AEEF-46CF-B37B-9CCDD4E124BE}"/>
              </a:ext>
            </a:extLst>
          </p:cNvPr>
          <p:cNvSpPr txBox="1"/>
          <p:nvPr/>
        </p:nvSpPr>
        <p:spPr>
          <a:xfrm>
            <a:off x="299671" y="1567505"/>
            <a:ext cx="2391490" cy="3016210"/>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The </a:t>
            </a:r>
            <a:r>
              <a:rPr lang="en-GB" sz="1000" i="1" dirty="0">
                <a:solidFill>
                  <a:schemeClr val="bg1">
                    <a:lumMod val="10000"/>
                  </a:schemeClr>
                </a:solidFill>
                <a:cs typeface="Segoe UI" panose="020B0502040204020203" pitchFamily="34" charset="0"/>
              </a:rPr>
              <a:t>total </a:t>
            </a:r>
            <a:r>
              <a:rPr lang="en-GB" sz="1000" dirty="0">
                <a:solidFill>
                  <a:schemeClr val="bg1">
                    <a:lumMod val="10000"/>
                  </a:schemeClr>
                </a:solidFill>
                <a:cs typeface="Segoe UI" panose="020B0502040204020203" pitchFamily="34" charset="0"/>
              </a:rPr>
              <a:t>value of non-corporate judgments saw an increase, from £17k in Q3 2023 to £40.3k in Q4 2023, a rise of 134.46%. </a:t>
            </a:r>
          </a:p>
          <a:p>
            <a:endParaRPr lang="en-GB" sz="1000" dirty="0">
              <a:solidFill>
                <a:srgbClr val="FF0000"/>
              </a:solidFill>
              <a:cs typeface="Segoe UI" panose="020B0502040204020203" pitchFamily="34" charset="0"/>
            </a:endParaRPr>
          </a:p>
          <a:p>
            <a:r>
              <a:rPr lang="en-GB" sz="1000" dirty="0">
                <a:solidFill>
                  <a:schemeClr val="bg1">
                    <a:lumMod val="10000"/>
                  </a:schemeClr>
                </a:solidFill>
                <a:cs typeface="Segoe UI" panose="020B0502040204020203" pitchFamily="34" charset="0"/>
              </a:rPr>
              <a:t>The </a:t>
            </a:r>
            <a:r>
              <a:rPr lang="en-GB" sz="1000" i="1" dirty="0">
                <a:solidFill>
                  <a:schemeClr val="bg1">
                    <a:lumMod val="10000"/>
                  </a:schemeClr>
                </a:solidFill>
                <a:cs typeface="Segoe UI" panose="020B0502040204020203" pitchFamily="34" charset="0"/>
              </a:rPr>
              <a:t>total</a:t>
            </a:r>
            <a:r>
              <a:rPr lang="en-GB" sz="1000" dirty="0">
                <a:solidFill>
                  <a:schemeClr val="bg1">
                    <a:lumMod val="10000"/>
                  </a:schemeClr>
                </a:solidFill>
                <a:cs typeface="Segoe UI" panose="020B0502040204020203" pitchFamily="34" charset="0"/>
              </a:rPr>
              <a:t> value of corporate judgments also increased  by 13.10%, from £418K in Q3 2023 to £472.9k in Q4 2023.</a:t>
            </a:r>
          </a:p>
          <a:p>
            <a:r>
              <a:rPr lang="en-GB" sz="1000" dirty="0">
                <a:solidFill>
                  <a:srgbClr val="FF0000"/>
                </a:solidFill>
                <a:cs typeface="Segoe UI" panose="020B0502040204020203" pitchFamily="34" charset="0"/>
              </a:rPr>
              <a:t> </a:t>
            </a:r>
          </a:p>
          <a:p>
            <a:r>
              <a:rPr lang="en-GB" sz="1000" dirty="0">
                <a:solidFill>
                  <a:schemeClr val="bg1">
                    <a:lumMod val="10000"/>
                  </a:schemeClr>
                </a:solidFill>
                <a:cs typeface="Segoe UI" panose="020B0502040204020203" pitchFamily="34" charset="0"/>
              </a:rPr>
              <a:t>Following this trend, the </a:t>
            </a:r>
            <a:r>
              <a:rPr lang="en-GB" sz="1000" i="1" dirty="0">
                <a:solidFill>
                  <a:schemeClr val="bg1">
                    <a:lumMod val="10000"/>
                  </a:schemeClr>
                </a:solidFill>
                <a:cs typeface="Segoe UI" panose="020B0502040204020203" pitchFamily="34" charset="0"/>
              </a:rPr>
              <a:t>total </a:t>
            </a:r>
            <a:r>
              <a:rPr lang="en-GB" sz="1000" dirty="0">
                <a:solidFill>
                  <a:schemeClr val="bg1">
                    <a:lumMod val="10000"/>
                  </a:schemeClr>
                </a:solidFill>
                <a:cs typeface="Segoe UI" panose="020B0502040204020203" pitchFamily="34" charset="0"/>
              </a:rPr>
              <a:t>value of commercial judgments saw an increase of 17.89%, from £435.4k in Q3 2023 to £513k in Q4 2023. </a:t>
            </a:r>
          </a:p>
          <a:p>
            <a:endParaRPr lang="en-GB" sz="1000" dirty="0">
              <a:solidFill>
                <a:schemeClr val="bg1">
                  <a:lumMod val="10000"/>
                </a:schemeClr>
              </a:solidFill>
              <a:cs typeface="Segoe UI" panose="020B0502040204020203" pitchFamily="34" charset="0"/>
            </a:endParaRPr>
          </a:p>
          <a:p>
            <a:r>
              <a:rPr lang="en-GB" sz="1000" dirty="0">
                <a:solidFill>
                  <a:schemeClr val="bg1">
                    <a:lumMod val="10000"/>
                  </a:schemeClr>
                </a:solidFill>
                <a:cs typeface="Segoe UI" panose="020B0502040204020203" pitchFamily="34" charset="0"/>
              </a:rPr>
              <a:t>However, the </a:t>
            </a:r>
            <a:r>
              <a:rPr lang="en-GB" sz="1000" i="1" dirty="0">
                <a:solidFill>
                  <a:schemeClr val="bg1">
                    <a:lumMod val="10000"/>
                  </a:schemeClr>
                </a:solidFill>
                <a:cs typeface="Segoe UI" panose="020B0502040204020203" pitchFamily="34" charset="0"/>
              </a:rPr>
              <a:t>total </a:t>
            </a:r>
            <a:r>
              <a:rPr lang="en-GB" sz="1000" dirty="0">
                <a:solidFill>
                  <a:schemeClr val="bg1">
                    <a:lumMod val="10000"/>
                  </a:schemeClr>
                </a:solidFill>
                <a:cs typeface="Segoe UI" panose="020B0502040204020203" pitchFamily="34" charset="0"/>
              </a:rPr>
              <a:t>value of consumer judgments decreased by 51.25%, from £689.7k in Q3 2023 to £336k in Q4 2023. </a:t>
            </a:r>
          </a:p>
          <a:p>
            <a:endParaRPr lang="en-GB" sz="1000" dirty="0">
              <a:solidFill>
                <a:srgbClr val="FF0000"/>
              </a:solidFill>
              <a:cs typeface="Segoe UI" panose="020B0502040204020203" pitchFamily="34" charset="0"/>
            </a:endParaRPr>
          </a:p>
          <a:p>
            <a:endParaRPr lang="en-GB" sz="1000" dirty="0">
              <a:solidFill>
                <a:srgbClr val="FF0000"/>
              </a:solidFill>
              <a:cs typeface="Segoe UI" panose="020B0502040204020203" pitchFamily="34" charset="0"/>
            </a:endParaRPr>
          </a:p>
        </p:txBody>
      </p:sp>
      <p:sp>
        <p:nvSpPr>
          <p:cNvPr id="10" name="TextBox 9">
            <a:extLst>
              <a:ext uri="{FF2B5EF4-FFF2-40B4-BE49-F238E27FC236}">
                <a16:creationId xmlns:a16="http://schemas.microsoft.com/office/drawing/2014/main" id="{082F0787-A331-4379-8457-94AA5E0AD679}"/>
              </a:ext>
            </a:extLst>
          </p:cNvPr>
          <p:cNvSpPr txBox="1"/>
          <p:nvPr/>
        </p:nvSpPr>
        <p:spPr>
          <a:xfrm>
            <a:off x="4343286" y="3972007"/>
            <a:ext cx="3261357" cy="215444"/>
          </a:xfrm>
          <a:prstGeom prst="rect">
            <a:avLst/>
          </a:prstGeom>
          <a:noFill/>
        </p:spPr>
        <p:txBody>
          <a:bodyPr wrap="square" rtlCol="0">
            <a:spAutoFit/>
          </a:bodyPr>
          <a:lstStyle/>
          <a:p>
            <a:r>
              <a:rPr lang="en-GB" sz="800" dirty="0">
                <a:solidFill>
                  <a:srgbClr val="696969"/>
                </a:solidFill>
              </a:rPr>
              <a:t>*Consumer Judgments plotted on the right hand axis.</a:t>
            </a:r>
          </a:p>
        </p:txBody>
      </p:sp>
      <p:graphicFrame>
        <p:nvGraphicFramePr>
          <p:cNvPr id="7" name="Chart 6">
            <a:extLst>
              <a:ext uri="{FF2B5EF4-FFF2-40B4-BE49-F238E27FC236}">
                <a16:creationId xmlns:a16="http://schemas.microsoft.com/office/drawing/2014/main" id="{E41DA809-A3FB-28DB-5A5E-FC4F1F04B555}"/>
              </a:ext>
            </a:extLst>
          </p:cNvPr>
          <p:cNvGraphicFramePr>
            <a:graphicFrameLocks/>
          </p:cNvGraphicFramePr>
          <p:nvPr>
            <p:extLst>
              <p:ext uri="{D42A27DB-BD31-4B8C-83A1-F6EECF244321}">
                <p14:modId xmlns:p14="http://schemas.microsoft.com/office/powerpoint/2010/main" val="2643653780"/>
              </p:ext>
            </p:extLst>
          </p:nvPr>
        </p:nvGraphicFramePr>
        <p:xfrm>
          <a:off x="3060916" y="1051948"/>
          <a:ext cx="5120686" cy="28914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088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16" y="863242"/>
            <a:ext cx="2252509" cy="779578"/>
          </a:xfrm>
        </p:spPr>
        <p:txBody>
          <a:bodyPr/>
          <a:lstStyle/>
          <a:p>
            <a:r>
              <a:rPr lang="en-GB" sz="1300" dirty="0"/>
              <a:t>DECREASE IN AVERAGE VALUE OF ALL JUDGMENTS EXCEPT NON-CORPORATE</a:t>
            </a:r>
          </a:p>
        </p:txBody>
      </p:sp>
      <p:sp>
        <p:nvSpPr>
          <p:cNvPr id="4" name="Slide Number Placeholder 3"/>
          <p:cNvSpPr>
            <a:spLocks noGrp="1"/>
          </p:cNvSpPr>
          <p:nvPr>
            <p:ph type="sldNum" sz="quarter" idx="12"/>
          </p:nvPr>
        </p:nvSpPr>
        <p:spPr/>
        <p:txBody>
          <a:bodyPr/>
          <a:lstStyle/>
          <a:p>
            <a:fld id="{81589905-F1C1-2746-B9FD-0D5C4798BB18}" type="slidenum">
              <a:rPr lang="en-US" smtClean="0"/>
              <a:pPr/>
              <a:t>31</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77670" y="1624214"/>
            <a:ext cx="2577600" cy="2862322"/>
          </a:xfrm>
          <a:prstGeom prst="rect">
            <a:avLst/>
          </a:prstGeom>
          <a:noFill/>
        </p:spPr>
        <p:txBody>
          <a:bodyPr wrap="square" rtlCol="0">
            <a:spAutoFit/>
          </a:bodyPr>
          <a:lstStyle/>
          <a:p>
            <a:r>
              <a:rPr lang="en-GB" sz="1000" dirty="0">
                <a:solidFill>
                  <a:schemeClr val="bg1">
                    <a:lumMod val="10000"/>
                  </a:schemeClr>
                </a:solidFill>
              </a:rPr>
              <a:t>The </a:t>
            </a:r>
            <a:r>
              <a:rPr lang="en-GB" sz="1000" i="1" dirty="0">
                <a:solidFill>
                  <a:schemeClr val="bg1">
                    <a:lumMod val="10000"/>
                  </a:schemeClr>
                </a:solidFill>
              </a:rPr>
              <a:t>average</a:t>
            </a:r>
            <a:r>
              <a:rPr lang="en-GB" sz="1000" dirty="0">
                <a:solidFill>
                  <a:schemeClr val="bg1">
                    <a:lumMod val="10000"/>
                  </a:schemeClr>
                </a:solidFill>
              </a:rPr>
              <a:t> value consumer judgments decreased by 34.91%, from £2,748 in Q3 2023 to £1,789 in Q4 2023. </a:t>
            </a:r>
          </a:p>
          <a:p>
            <a:endParaRPr lang="en-GB" sz="1000" dirty="0">
              <a:solidFill>
                <a:srgbClr val="FF0000"/>
              </a:solidFill>
            </a:endParaRPr>
          </a:p>
          <a:p>
            <a:r>
              <a:rPr lang="en-GB" sz="1000" dirty="0">
                <a:solidFill>
                  <a:schemeClr val="bg1">
                    <a:lumMod val="10000"/>
                  </a:schemeClr>
                </a:solidFill>
              </a:rPr>
              <a:t>The </a:t>
            </a:r>
            <a:r>
              <a:rPr lang="en-GB" sz="1000" i="1" dirty="0">
                <a:solidFill>
                  <a:schemeClr val="bg1">
                    <a:lumMod val="10000"/>
                  </a:schemeClr>
                </a:solidFill>
              </a:rPr>
              <a:t>average</a:t>
            </a:r>
            <a:r>
              <a:rPr lang="en-GB" sz="1000" dirty="0">
                <a:solidFill>
                  <a:schemeClr val="bg1">
                    <a:lumMod val="10000"/>
                  </a:schemeClr>
                </a:solidFill>
              </a:rPr>
              <a:t> value of corporate judgments also decreased by 18%, from £14,419 in Q3 2023 to £11,823 in Q4 2023. </a:t>
            </a:r>
          </a:p>
          <a:p>
            <a:endParaRPr lang="en-GB" sz="1000" dirty="0">
              <a:solidFill>
                <a:srgbClr val="FF0000"/>
              </a:solidFill>
            </a:endParaRPr>
          </a:p>
          <a:p>
            <a:r>
              <a:rPr lang="en-GB" sz="1000" dirty="0">
                <a:solidFill>
                  <a:schemeClr val="bg1">
                    <a:lumMod val="10000"/>
                  </a:schemeClr>
                </a:solidFill>
              </a:rPr>
              <a:t>Following the trend commercial judgments decreased by 4.21%, from £11,162 in Q3 2023 to £10,693 in Q4 2023. </a:t>
            </a:r>
          </a:p>
          <a:p>
            <a:endParaRPr lang="en-GB" sz="1000" dirty="0">
              <a:solidFill>
                <a:schemeClr val="bg1">
                  <a:lumMod val="10000"/>
                </a:schemeClr>
              </a:solidFill>
            </a:endParaRPr>
          </a:p>
          <a:p>
            <a:r>
              <a:rPr lang="en-GB" sz="1000" dirty="0">
                <a:solidFill>
                  <a:schemeClr val="bg1">
                    <a:lumMod val="10000"/>
                  </a:schemeClr>
                </a:solidFill>
              </a:rPr>
              <a:t>However, non-corporate judgments saw a considerable increase of </a:t>
            </a:r>
            <a:r>
              <a:rPr lang="en-GB" sz="1000" b="1" dirty="0">
                <a:solidFill>
                  <a:schemeClr val="bg1">
                    <a:lumMod val="10000"/>
                  </a:schemeClr>
                </a:solidFill>
              </a:rPr>
              <a:t>193.07%</a:t>
            </a:r>
            <a:r>
              <a:rPr lang="en-GB" sz="1000" dirty="0">
                <a:solidFill>
                  <a:schemeClr val="bg1">
                    <a:lumMod val="10000"/>
                  </a:schemeClr>
                </a:solidFill>
              </a:rPr>
              <a:t> in </a:t>
            </a:r>
            <a:r>
              <a:rPr lang="en-GB" sz="1000" i="1" dirty="0">
                <a:solidFill>
                  <a:schemeClr val="bg1">
                    <a:lumMod val="10000"/>
                  </a:schemeClr>
                </a:solidFill>
              </a:rPr>
              <a:t>average</a:t>
            </a:r>
            <a:r>
              <a:rPr lang="en-GB" sz="1000" dirty="0">
                <a:solidFill>
                  <a:schemeClr val="bg1">
                    <a:lumMod val="10000"/>
                  </a:schemeClr>
                </a:solidFill>
              </a:rPr>
              <a:t> value from £1,719 in Q3 2023 to £5,039 in Q4 2023.</a:t>
            </a:r>
          </a:p>
          <a:p>
            <a:r>
              <a:rPr lang="en-GB" sz="1000" dirty="0"/>
              <a:t> </a:t>
            </a:r>
          </a:p>
          <a:p>
            <a:endParaRPr lang="en-GB" sz="1000" dirty="0"/>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41200" y="4498189"/>
            <a:ext cx="453600" cy="45360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9264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5" name="Chart 4">
            <a:extLst>
              <a:ext uri="{FF2B5EF4-FFF2-40B4-BE49-F238E27FC236}">
                <a16:creationId xmlns:a16="http://schemas.microsoft.com/office/drawing/2014/main" id="{7ADDE21A-FD29-C91F-53CA-A9B1BFD0F278}"/>
              </a:ext>
            </a:extLst>
          </p:cNvPr>
          <p:cNvGraphicFramePr>
            <a:graphicFrameLocks/>
          </p:cNvGraphicFramePr>
          <p:nvPr>
            <p:extLst>
              <p:ext uri="{D42A27DB-BD31-4B8C-83A1-F6EECF244321}">
                <p14:modId xmlns:p14="http://schemas.microsoft.com/office/powerpoint/2010/main" val="34426621"/>
              </p:ext>
            </p:extLst>
          </p:nvPr>
        </p:nvGraphicFramePr>
        <p:xfrm>
          <a:off x="2817816" y="863242"/>
          <a:ext cx="5425440" cy="31813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3953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16" y="863243"/>
            <a:ext cx="2252509" cy="739360"/>
          </a:xfrm>
        </p:spPr>
        <p:txBody>
          <a:bodyPr/>
          <a:lstStyle/>
          <a:p>
            <a:r>
              <a:rPr lang="en-GB" sz="1800" dirty="0"/>
              <a:t>CLOSER LOOK INTO THE JUDGMENT VALUES IN JERSEY</a:t>
            </a:r>
          </a:p>
        </p:txBody>
      </p:sp>
      <p:sp>
        <p:nvSpPr>
          <p:cNvPr id="4" name="Slide Number Placeholder 3"/>
          <p:cNvSpPr>
            <a:spLocks noGrp="1"/>
          </p:cNvSpPr>
          <p:nvPr>
            <p:ph type="sldNum" sz="quarter" idx="12"/>
          </p:nvPr>
        </p:nvSpPr>
        <p:spPr/>
        <p:txBody>
          <a:bodyPr/>
          <a:lstStyle/>
          <a:p>
            <a:fld id="{81589905-F1C1-2746-B9FD-0D5C4798BB18}" type="slidenum">
              <a:rPr lang="en-US" smtClean="0"/>
              <a:pPr/>
              <a:t>32</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133696" y="1883225"/>
            <a:ext cx="2577600" cy="1477328"/>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Analysing the commercial judgments there was a 12% increase in the proportion of judgments valued between £1,000-1,500.There was a decrease of 10% in the proportion of judgments valued between  £500-1,000 from the last quarter.  </a:t>
            </a:r>
          </a:p>
          <a:p>
            <a:endParaRPr lang="en-GB" sz="1000" dirty="0">
              <a:solidFill>
                <a:srgbClr val="FF0000"/>
              </a:solidFill>
              <a:cs typeface="Segoe UI" panose="020B0502040204020203" pitchFamily="34" charset="0"/>
            </a:endParaRPr>
          </a:p>
          <a:p>
            <a:r>
              <a:rPr lang="en-US" sz="1000" dirty="0">
                <a:solidFill>
                  <a:schemeClr val="bg1">
                    <a:lumMod val="10000"/>
                  </a:schemeClr>
                </a:solidFill>
                <a:cs typeface="Segoe UI" panose="020B0502040204020203" pitchFamily="34" charset="0"/>
              </a:rPr>
              <a:t>Consumer judgments have remained consistent from Q3 2023 to Q4 2023. </a:t>
            </a:r>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41200" y="4498189"/>
            <a:ext cx="453600" cy="45360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844067"/>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6" name="Chart 5">
            <a:extLst>
              <a:ext uri="{FF2B5EF4-FFF2-40B4-BE49-F238E27FC236}">
                <a16:creationId xmlns:a16="http://schemas.microsoft.com/office/drawing/2014/main" id="{4B3776C7-33F1-98B8-8E9B-9C7DE058E904}"/>
              </a:ext>
            </a:extLst>
          </p:cNvPr>
          <p:cNvGraphicFramePr>
            <a:graphicFrameLocks/>
          </p:cNvGraphicFramePr>
          <p:nvPr>
            <p:extLst>
              <p:ext uri="{D42A27DB-BD31-4B8C-83A1-F6EECF244321}">
                <p14:modId xmlns:p14="http://schemas.microsoft.com/office/powerpoint/2010/main" val="3835437632"/>
              </p:ext>
            </p:extLst>
          </p:nvPr>
        </p:nvGraphicFramePr>
        <p:xfrm>
          <a:off x="2879633" y="707652"/>
          <a:ext cx="2828441" cy="35562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4536A2C7-B026-8AC6-DFBE-54A6BAB0ABA2}"/>
              </a:ext>
            </a:extLst>
          </p:cNvPr>
          <p:cNvGraphicFramePr>
            <a:graphicFrameLocks/>
          </p:cNvGraphicFramePr>
          <p:nvPr>
            <p:extLst>
              <p:ext uri="{D42A27DB-BD31-4B8C-83A1-F6EECF244321}">
                <p14:modId xmlns:p14="http://schemas.microsoft.com/office/powerpoint/2010/main" val="1882258409"/>
              </p:ext>
            </p:extLst>
          </p:nvPr>
        </p:nvGraphicFramePr>
        <p:xfrm>
          <a:off x="5708074" y="707651"/>
          <a:ext cx="2828441" cy="355626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94422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9A6C015-BB0C-4D09-9806-9A5EE52C2279}"/>
              </a:ext>
            </a:extLst>
          </p:cNvPr>
          <p:cNvSpPr/>
          <p:nvPr/>
        </p:nvSpPr>
        <p:spPr>
          <a:xfrm>
            <a:off x="0" y="0"/>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Slide Number Placeholder 2">
            <a:extLst>
              <a:ext uri="{FF2B5EF4-FFF2-40B4-BE49-F238E27FC236}">
                <a16:creationId xmlns:a16="http://schemas.microsoft.com/office/drawing/2014/main" id="{D422790D-7C77-4878-B0D8-1FE3B5F13E90}"/>
              </a:ext>
            </a:extLst>
          </p:cNvPr>
          <p:cNvSpPr>
            <a:spLocks noGrp="1"/>
          </p:cNvSpPr>
          <p:nvPr>
            <p:ph type="sldNum" sz="quarter" idx="12"/>
          </p:nvPr>
        </p:nvSpPr>
        <p:spPr>
          <a:xfrm>
            <a:off x="410202" y="268023"/>
            <a:ext cx="2810980" cy="273844"/>
          </a:xfrm>
        </p:spPr>
        <p:txBody>
          <a:bodyPr/>
          <a:lstStyle/>
          <a:p>
            <a:fld id="{81589905-F1C1-2746-B9FD-0D5C4798BB18}" type="slidenum">
              <a:rPr lang="en-US" sz="800" b="1" smtClean="0">
                <a:solidFill>
                  <a:schemeClr val="bg2"/>
                </a:solidFill>
              </a:rPr>
              <a:pPr/>
              <a:t>33</a:t>
            </a:fld>
            <a:r>
              <a:rPr lang="en-US" sz="800" dirty="0">
                <a:solidFill>
                  <a:schemeClr val="bg2"/>
                </a:solidFill>
              </a:rPr>
              <a:t> – Registry Trust statistics book Q4 2023</a:t>
            </a:r>
          </a:p>
        </p:txBody>
      </p:sp>
      <p:sp>
        <p:nvSpPr>
          <p:cNvPr id="2" name="Title 1"/>
          <p:cNvSpPr>
            <a:spLocks noGrp="1"/>
          </p:cNvSpPr>
          <p:nvPr>
            <p:ph type="title"/>
          </p:nvPr>
        </p:nvSpPr>
        <p:spPr>
          <a:xfrm>
            <a:off x="410202" y="1632205"/>
            <a:ext cx="6877691" cy="539266"/>
          </a:xfrm>
        </p:spPr>
        <p:txBody>
          <a:bodyPr/>
          <a:lstStyle/>
          <a:p>
            <a:r>
              <a:rPr lang="en-GB" dirty="0">
                <a:solidFill>
                  <a:schemeClr val="bg2"/>
                </a:solidFill>
              </a:rPr>
              <a:t>ISLE OF MAN</a:t>
            </a:r>
          </a:p>
        </p:txBody>
      </p:sp>
      <p:grpSp>
        <p:nvGrpSpPr>
          <p:cNvPr id="8" name="Group 7">
            <a:extLst>
              <a:ext uri="{FF2B5EF4-FFF2-40B4-BE49-F238E27FC236}">
                <a16:creationId xmlns:a16="http://schemas.microsoft.com/office/drawing/2014/main" id="{7ACB1A1D-04F5-13B5-0417-9BE0A23C488E}"/>
              </a:ext>
            </a:extLst>
          </p:cNvPr>
          <p:cNvGrpSpPr/>
          <p:nvPr/>
        </p:nvGrpSpPr>
        <p:grpSpPr>
          <a:xfrm>
            <a:off x="7181400" y="2872637"/>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62D7C5CE-26D3-5ACF-3A1E-6E3B3B911A25}"/>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F5408C80-E209-4511-798B-C6B16055B989}"/>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247823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80" y="813880"/>
            <a:ext cx="2073091" cy="1322218"/>
          </a:xfrm>
        </p:spPr>
        <p:txBody>
          <a:bodyPr/>
          <a:lstStyle/>
          <a:p>
            <a:r>
              <a:rPr lang="en-GB" sz="1600" dirty="0"/>
              <a:t>INCREASE IN CONSUMER &amp; COMMERCIAL JUDGMENTS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34</a:t>
            </a:fld>
            <a:endParaRPr lang="en-US" dirty="0"/>
          </a:p>
        </p:txBody>
      </p:sp>
      <p:pic>
        <p:nvPicPr>
          <p:cNvPr id="6" name="Picture 5" descr="Logo&#10;&#10;Description automatically generated">
            <a:extLst>
              <a:ext uri="{FF2B5EF4-FFF2-40B4-BE49-F238E27FC236}">
                <a16:creationId xmlns:a16="http://schemas.microsoft.com/office/drawing/2014/main" id="{896A21A5-D0A4-426C-9258-BA1F279DFC34}"/>
              </a:ext>
            </a:extLst>
          </p:cNvPr>
          <p:cNvPicPr>
            <a:picLocks noChangeAspect="1"/>
          </p:cNvPicPr>
          <p:nvPr/>
        </p:nvPicPr>
        <p:blipFill>
          <a:blip r:embed="rId2"/>
          <a:stretch>
            <a:fillRect/>
          </a:stretch>
        </p:blipFill>
        <p:spPr>
          <a:xfrm>
            <a:off x="8181602" y="4221182"/>
            <a:ext cx="600645" cy="600645"/>
          </a:xfrm>
          <a:prstGeom prst="rect">
            <a:avLst/>
          </a:prstGeom>
        </p:spPr>
      </p:pic>
      <p:sp>
        <p:nvSpPr>
          <p:cNvPr id="9" name="TextBox 8">
            <a:extLst>
              <a:ext uri="{FF2B5EF4-FFF2-40B4-BE49-F238E27FC236}">
                <a16:creationId xmlns:a16="http://schemas.microsoft.com/office/drawing/2014/main" id="{D67BE6A7-C96D-4048-9392-DDB89C1A8656}"/>
              </a:ext>
            </a:extLst>
          </p:cNvPr>
          <p:cNvSpPr txBox="1"/>
          <p:nvPr/>
        </p:nvSpPr>
        <p:spPr>
          <a:xfrm>
            <a:off x="6138000" y="4857387"/>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5" name="TextBox 4">
            <a:extLst>
              <a:ext uri="{FF2B5EF4-FFF2-40B4-BE49-F238E27FC236}">
                <a16:creationId xmlns:a16="http://schemas.microsoft.com/office/drawing/2014/main" id="{779A3C22-477D-4D2D-9CA1-825BC752D8EE}"/>
              </a:ext>
            </a:extLst>
          </p:cNvPr>
          <p:cNvSpPr txBox="1"/>
          <p:nvPr/>
        </p:nvSpPr>
        <p:spPr>
          <a:xfrm>
            <a:off x="277035" y="1772769"/>
            <a:ext cx="1863666" cy="1785104"/>
          </a:xfrm>
          <a:prstGeom prst="rect">
            <a:avLst/>
          </a:prstGeom>
          <a:noFill/>
        </p:spPr>
        <p:txBody>
          <a:bodyPr wrap="square" rtlCol="0">
            <a:spAutoFit/>
          </a:bodyPr>
          <a:lstStyle/>
          <a:p>
            <a:r>
              <a:rPr lang="en-GB" sz="1000" dirty="0">
                <a:solidFill>
                  <a:schemeClr val="bg1">
                    <a:lumMod val="10000"/>
                  </a:schemeClr>
                </a:solidFill>
                <a:cs typeface="Segoe UI" panose="020B0502040204020203" pitchFamily="34" charset="0"/>
              </a:rPr>
              <a:t>Consumer judgments saw a considerable increase of </a:t>
            </a:r>
            <a:r>
              <a:rPr lang="en-GB" sz="1000" b="1" dirty="0">
                <a:solidFill>
                  <a:schemeClr val="bg1">
                    <a:lumMod val="10000"/>
                  </a:schemeClr>
                </a:solidFill>
                <a:cs typeface="Segoe UI" panose="020B0502040204020203" pitchFamily="34" charset="0"/>
              </a:rPr>
              <a:t>1600%</a:t>
            </a:r>
            <a:r>
              <a:rPr lang="en-GB" sz="1000" dirty="0">
                <a:solidFill>
                  <a:schemeClr val="bg1">
                    <a:lumMod val="10000"/>
                  </a:schemeClr>
                </a:solidFill>
                <a:cs typeface="Segoe UI" panose="020B0502040204020203" pitchFamily="34" charset="0"/>
              </a:rPr>
              <a:t>, from 5 in Q3 2023 to 85 in Q4 2023.</a:t>
            </a:r>
          </a:p>
          <a:p>
            <a:endParaRPr lang="en-GB" sz="1000" dirty="0">
              <a:solidFill>
                <a:schemeClr val="bg1">
                  <a:lumMod val="10000"/>
                </a:schemeClr>
              </a:solidFill>
              <a:cs typeface="Segoe UI" panose="020B0502040204020203" pitchFamily="34" charset="0"/>
            </a:endParaRPr>
          </a:p>
          <a:p>
            <a:r>
              <a:rPr lang="en-GB" sz="1000" dirty="0">
                <a:solidFill>
                  <a:schemeClr val="bg1">
                    <a:lumMod val="10000"/>
                  </a:schemeClr>
                </a:solidFill>
                <a:cs typeface="Segoe UI" panose="020B0502040204020203" pitchFamily="34" charset="0"/>
              </a:rPr>
              <a:t>Commercial judgments also experienced a </a:t>
            </a:r>
            <a:r>
              <a:rPr lang="en-GB" sz="1000" b="1" dirty="0">
                <a:solidFill>
                  <a:schemeClr val="bg1">
                    <a:lumMod val="10000"/>
                  </a:schemeClr>
                </a:solidFill>
                <a:cs typeface="Segoe UI" panose="020B0502040204020203" pitchFamily="34" charset="0"/>
              </a:rPr>
              <a:t>450%</a:t>
            </a:r>
            <a:r>
              <a:rPr lang="en-GB" sz="1000" dirty="0">
                <a:solidFill>
                  <a:schemeClr val="bg1">
                    <a:lumMod val="10000"/>
                  </a:schemeClr>
                </a:solidFill>
                <a:cs typeface="Segoe UI" panose="020B0502040204020203" pitchFamily="34" charset="0"/>
              </a:rPr>
              <a:t> increase, from 4 in Q3 2023 to 22 in Q4 2023. </a:t>
            </a:r>
          </a:p>
          <a:p>
            <a:endParaRPr lang="en-GB" sz="1000" dirty="0">
              <a:cs typeface="Segoe UI" panose="020B0502040204020203" pitchFamily="34" charset="0"/>
            </a:endParaRPr>
          </a:p>
          <a:p>
            <a:endParaRPr lang="en-GB" sz="1000" dirty="0">
              <a:cs typeface="Segoe UI" panose="020B0502040204020203" pitchFamily="34" charset="0"/>
            </a:endParaRPr>
          </a:p>
        </p:txBody>
      </p:sp>
      <p:graphicFrame>
        <p:nvGraphicFramePr>
          <p:cNvPr id="7" name="Chart 6">
            <a:extLst>
              <a:ext uri="{FF2B5EF4-FFF2-40B4-BE49-F238E27FC236}">
                <a16:creationId xmlns:a16="http://schemas.microsoft.com/office/drawing/2014/main" id="{FA2EB7C2-F3DB-3C12-DC79-DB108B6E5A33}"/>
              </a:ext>
            </a:extLst>
          </p:cNvPr>
          <p:cNvGraphicFramePr>
            <a:graphicFrameLocks/>
          </p:cNvGraphicFramePr>
          <p:nvPr>
            <p:extLst>
              <p:ext uri="{D42A27DB-BD31-4B8C-83A1-F6EECF244321}">
                <p14:modId xmlns:p14="http://schemas.microsoft.com/office/powerpoint/2010/main" val="1394874080"/>
              </p:ext>
            </p:extLst>
          </p:nvPr>
        </p:nvGraphicFramePr>
        <p:xfrm>
          <a:off x="2960176" y="813880"/>
          <a:ext cx="4974956" cy="31073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24493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81" y="835462"/>
            <a:ext cx="2073091" cy="1108485"/>
          </a:xfrm>
        </p:spPr>
        <p:txBody>
          <a:bodyPr/>
          <a:lstStyle/>
          <a:p>
            <a:r>
              <a:rPr lang="en-GB" sz="1600" dirty="0"/>
              <a:t>INCREASE IN THE TOTAL VALUE OF  COMMERCIAL &amp; CONSUMER JUDGMENTS</a:t>
            </a:r>
          </a:p>
        </p:txBody>
      </p:sp>
      <p:sp>
        <p:nvSpPr>
          <p:cNvPr id="4" name="Slide Number Placeholder 3"/>
          <p:cNvSpPr>
            <a:spLocks noGrp="1"/>
          </p:cNvSpPr>
          <p:nvPr>
            <p:ph type="sldNum" sz="quarter" idx="12"/>
          </p:nvPr>
        </p:nvSpPr>
        <p:spPr/>
        <p:txBody>
          <a:bodyPr/>
          <a:lstStyle/>
          <a:p>
            <a:fld id="{81589905-F1C1-2746-B9FD-0D5C4798BB18}" type="slidenum">
              <a:rPr lang="en-US" smtClean="0"/>
              <a:pPr/>
              <a:t>35</a:t>
            </a:fld>
            <a:endParaRPr lang="en-US" dirty="0"/>
          </a:p>
        </p:txBody>
      </p:sp>
      <p:sp>
        <p:nvSpPr>
          <p:cNvPr id="3" name="TextBox 2">
            <a:extLst>
              <a:ext uri="{FF2B5EF4-FFF2-40B4-BE49-F238E27FC236}">
                <a16:creationId xmlns:a16="http://schemas.microsoft.com/office/drawing/2014/main" id="{60D0B592-55F4-49AE-BE32-E7AC03D1648D}"/>
              </a:ext>
            </a:extLst>
          </p:cNvPr>
          <p:cNvSpPr txBox="1"/>
          <p:nvPr/>
        </p:nvSpPr>
        <p:spPr>
          <a:xfrm>
            <a:off x="201862" y="1943947"/>
            <a:ext cx="2743200" cy="1631216"/>
          </a:xfrm>
          <a:prstGeom prst="rect">
            <a:avLst/>
          </a:prstGeom>
          <a:noFill/>
        </p:spPr>
        <p:txBody>
          <a:bodyPr wrap="square" rtlCol="0">
            <a:spAutoFit/>
          </a:bodyPr>
          <a:lstStyle/>
          <a:p>
            <a:r>
              <a:rPr lang="en-GB" sz="1000" dirty="0">
                <a:solidFill>
                  <a:schemeClr val="bg1">
                    <a:lumMod val="10000"/>
                  </a:schemeClr>
                </a:solidFill>
              </a:rPr>
              <a:t>The </a:t>
            </a:r>
            <a:r>
              <a:rPr lang="en-GB" sz="1000" i="1" dirty="0">
                <a:solidFill>
                  <a:schemeClr val="bg1">
                    <a:lumMod val="10000"/>
                  </a:schemeClr>
                </a:solidFill>
              </a:rPr>
              <a:t>total </a:t>
            </a:r>
            <a:r>
              <a:rPr lang="en-GB" sz="1000" dirty="0">
                <a:solidFill>
                  <a:schemeClr val="bg1">
                    <a:lumMod val="10000"/>
                  </a:schemeClr>
                </a:solidFill>
              </a:rPr>
              <a:t>value of consumer judgments saw a  significant increase from £23.5k in Q3 2023 to £166.6K in Q4 2023, a rise of </a:t>
            </a:r>
            <a:r>
              <a:rPr lang="en-GB" sz="1000" b="1" dirty="0">
                <a:solidFill>
                  <a:schemeClr val="bg1">
                    <a:lumMod val="10000"/>
                  </a:schemeClr>
                </a:solidFill>
              </a:rPr>
              <a:t>608.84%. </a:t>
            </a:r>
          </a:p>
          <a:p>
            <a:endParaRPr lang="en-GB" sz="1000" dirty="0">
              <a:solidFill>
                <a:schemeClr val="bg1">
                  <a:lumMod val="10000"/>
                </a:schemeClr>
              </a:solidFill>
            </a:endParaRPr>
          </a:p>
          <a:p>
            <a:r>
              <a:rPr lang="en-GB" sz="1000" dirty="0">
                <a:solidFill>
                  <a:schemeClr val="bg1">
                    <a:lumMod val="10000"/>
                  </a:schemeClr>
                </a:solidFill>
              </a:rPr>
              <a:t>Commercial judgments also experienced an increase of </a:t>
            </a:r>
            <a:r>
              <a:rPr lang="en-GB" sz="1000" b="1" dirty="0">
                <a:solidFill>
                  <a:schemeClr val="bg1">
                    <a:lumMod val="10000"/>
                  </a:schemeClr>
                </a:solidFill>
              </a:rPr>
              <a:t>98.10%</a:t>
            </a:r>
            <a:r>
              <a:rPr lang="en-GB" sz="1000" dirty="0">
                <a:solidFill>
                  <a:schemeClr val="bg1">
                    <a:lumMod val="10000"/>
                  </a:schemeClr>
                </a:solidFill>
              </a:rPr>
              <a:t>, from £40.5k in Q3 2023 to £80.3k in Q4 2023.</a:t>
            </a:r>
          </a:p>
          <a:p>
            <a:endParaRPr lang="en-GB" sz="1000" dirty="0"/>
          </a:p>
          <a:p>
            <a:endParaRPr lang="en-GB" sz="1000" dirty="0"/>
          </a:p>
          <a:p>
            <a:endParaRPr lang="en-GB" sz="1000" dirty="0"/>
          </a:p>
        </p:txBody>
      </p:sp>
      <p:pic>
        <p:nvPicPr>
          <p:cNvPr id="9" name="Picture 8" descr="Logo&#10;&#10;Description automatically generated">
            <a:extLst>
              <a:ext uri="{FF2B5EF4-FFF2-40B4-BE49-F238E27FC236}">
                <a16:creationId xmlns:a16="http://schemas.microsoft.com/office/drawing/2014/main" id="{35C8D9FA-3449-43B3-9285-70AC876707CD}"/>
              </a:ext>
            </a:extLst>
          </p:cNvPr>
          <p:cNvPicPr>
            <a:picLocks noChangeAspect="1"/>
          </p:cNvPicPr>
          <p:nvPr/>
        </p:nvPicPr>
        <p:blipFill>
          <a:blip r:embed="rId2"/>
          <a:stretch>
            <a:fillRect/>
          </a:stretch>
        </p:blipFill>
        <p:spPr>
          <a:xfrm>
            <a:off x="8181602" y="4229541"/>
            <a:ext cx="600645" cy="600645"/>
          </a:xfrm>
          <a:prstGeom prst="rect">
            <a:avLst/>
          </a:prstGeom>
        </p:spPr>
      </p:pic>
      <p:sp>
        <p:nvSpPr>
          <p:cNvPr id="10" name="TextBox 9">
            <a:extLst>
              <a:ext uri="{FF2B5EF4-FFF2-40B4-BE49-F238E27FC236}">
                <a16:creationId xmlns:a16="http://schemas.microsoft.com/office/drawing/2014/main" id="{81271D3E-9BCE-413F-8E8A-60B96D3837B3}"/>
              </a:ext>
            </a:extLst>
          </p:cNvPr>
          <p:cNvSpPr txBox="1"/>
          <p:nvPr/>
        </p:nvSpPr>
        <p:spPr>
          <a:xfrm>
            <a:off x="6195924" y="483018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sp>
        <p:nvSpPr>
          <p:cNvPr id="11" name="TextBox 10">
            <a:extLst>
              <a:ext uri="{FF2B5EF4-FFF2-40B4-BE49-F238E27FC236}">
                <a16:creationId xmlns:a16="http://schemas.microsoft.com/office/drawing/2014/main" id="{3D521B09-AB17-4C22-A3E0-BD7574E54538}"/>
              </a:ext>
            </a:extLst>
          </p:cNvPr>
          <p:cNvSpPr txBox="1"/>
          <p:nvPr/>
        </p:nvSpPr>
        <p:spPr>
          <a:xfrm>
            <a:off x="3609602" y="4022033"/>
            <a:ext cx="3261357" cy="338554"/>
          </a:xfrm>
          <a:prstGeom prst="rect">
            <a:avLst/>
          </a:prstGeom>
          <a:noFill/>
        </p:spPr>
        <p:txBody>
          <a:bodyPr wrap="square" rtlCol="0">
            <a:spAutoFit/>
          </a:bodyPr>
          <a:lstStyle/>
          <a:p>
            <a:r>
              <a:rPr lang="en-GB" sz="800" dirty="0"/>
              <a:t>*</a:t>
            </a:r>
            <a:r>
              <a:rPr lang="en-GB" sz="800" dirty="0">
                <a:solidFill>
                  <a:srgbClr val="696969"/>
                </a:solidFill>
              </a:rPr>
              <a:t>There is an outlier corporate judgment for £1,216,396 which has increased total value.</a:t>
            </a:r>
          </a:p>
        </p:txBody>
      </p:sp>
      <p:graphicFrame>
        <p:nvGraphicFramePr>
          <p:cNvPr id="7" name="Chart 6">
            <a:extLst>
              <a:ext uri="{FF2B5EF4-FFF2-40B4-BE49-F238E27FC236}">
                <a16:creationId xmlns:a16="http://schemas.microsoft.com/office/drawing/2014/main" id="{D640D379-5402-C770-B983-14E7DBDDAF62}"/>
              </a:ext>
            </a:extLst>
          </p:cNvPr>
          <p:cNvGraphicFramePr>
            <a:graphicFrameLocks/>
          </p:cNvGraphicFramePr>
          <p:nvPr>
            <p:extLst>
              <p:ext uri="{D42A27DB-BD31-4B8C-83A1-F6EECF244321}">
                <p14:modId xmlns:p14="http://schemas.microsoft.com/office/powerpoint/2010/main" val="570483667"/>
              </p:ext>
            </p:extLst>
          </p:nvPr>
        </p:nvGraphicFramePr>
        <p:xfrm>
          <a:off x="3138407" y="835461"/>
          <a:ext cx="5043195" cy="29711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58043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93" y="863243"/>
            <a:ext cx="2252509" cy="640438"/>
          </a:xfrm>
        </p:spPr>
        <p:txBody>
          <a:bodyPr/>
          <a:lstStyle/>
          <a:p>
            <a:r>
              <a:rPr kumimoji="0" lang="en-GB" sz="1400" b="1" i="0" u="none" strike="noStrike" kern="1200" cap="none" spc="110" normalizeH="0" noProof="0" dirty="0">
                <a:ln>
                  <a:noFill/>
                </a:ln>
                <a:solidFill>
                  <a:schemeClr val="accent5">
                    <a:lumMod val="75000"/>
                  </a:schemeClr>
                </a:solidFill>
                <a:effectLst/>
                <a:uLnTx/>
                <a:uFillTx/>
                <a:latin typeface="Noto Sans" panose="020B0502040504020204" pitchFamily="34" charset="0"/>
                <a:ea typeface="Noto Sans" panose="020B0502040504020204" pitchFamily="34" charset="0"/>
                <a:cs typeface="Noto Sans" panose="020B0502040504020204" pitchFamily="34" charset="0"/>
              </a:rPr>
              <a:t>A CLOSER </a:t>
            </a:r>
            <a:r>
              <a:rPr lang="en-GB" sz="1400" dirty="0">
                <a:solidFill>
                  <a:schemeClr val="accent5">
                    <a:lumMod val="75000"/>
                  </a:schemeClr>
                </a:solidFill>
              </a:rPr>
              <a:t>LOOK</a:t>
            </a:r>
            <a:r>
              <a:rPr kumimoji="0" lang="en-GB" sz="1400" b="1" i="0" u="none" strike="noStrike" kern="1200" cap="none" spc="110" normalizeH="0" noProof="0" dirty="0">
                <a:ln>
                  <a:noFill/>
                </a:ln>
                <a:solidFill>
                  <a:schemeClr val="accent5">
                    <a:lumMod val="75000"/>
                  </a:schemeClr>
                </a:solidFill>
                <a:effectLst/>
                <a:uLnTx/>
                <a:uFillTx/>
                <a:latin typeface="Noto Sans" panose="020B0502040504020204" pitchFamily="34" charset="0"/>
                <a:ea typeface="Noto Sans" panose="020B0502040504020204" pitchFamily="34" charset="0"/>
                <a:cs typeface="Noto Sans" panose="020B0502040504020204" pitchFamily="34" charset="0"/>
              </a:rPr>
              <a:t> INTO </a:t>
            </a:r>
            <a:r>
              <a:rPr lang="en-GB" sz="1400" dirty="0">
                <a:solidFill>
                  <a:schemeClr val="accent5">
                    <a:lumMod val="75000"/>
                  </a:schemeClr>
                </a:solidFill>
              </a:rPr>
              <a:t>THE </a:t>
            </a:r>
            <a:r>
              <a:rPr kumimoji="0" lang="en-GB" sz="1400" b="1" i="0" u="none" strike="noStrike" kern="1200" cap="none" spc="110" normalizeH="0" noProof="0" dirty="0">
                <a:ln>
                  <a:noFill/>
                </a:ln>
                <a:solidFill>
                  <a:schemeClr val="accent5">
                    <a:lumMod val="75000"/>
                  </a:schemeClr>
                </a:solidFill>
                <a:effectLst/>
                <a:uLnTx/>
                <a:uFillTx/>
                <a:latin typeface="Noto Sans" panose="020B0502040504020204" pitchFamily="34" charset="0"/>
                <a:ea typeface="Noto Sans" panose="020B0502040504020204" pitchFamily="34" charset="0"/>
                <a:cs typeface="Noto Sans" panose="020B0502040504020204" pitchFamily="34" charset="0"/>
              </a:rPr>
              <a:t>JUDGMENTS IN THE ISLE OF MAN</a:t>
            </a:r>
            <a:br>
              <a:rPr kumimoji="0" lang="en-GB" sz="1400" b="1" i="0" u="none" strike="noStrike" kern="1200" cap="none" spc="110" normalizeH="0" noProof="0" dirty="0">
                <a:ln>
                  <a:noFill/>
                </a:ln>
                <a:solidFill>
                  <a:schemeClr val="accent5">
                    <a:lumMod val="75000"/>
                  </a:schemeClr>
                </a:solidFill>
                <a:effectLst/>
                <a:uLnTx/>
                <a:uFillTx/>
                <a:latin typeface="Noto Sans" panose="020B0502040504020204" pitchFamily="34" charset="0"/>
                <a:ea typeface="Noto Sans" panose="020B0502040504020204" pitchFamily="34" charset="0"/>
                <a:cs typeface="Noto Sans" panose="020B0502040504020204" pitchFamily="34" charset="0"/>
              </a:rPr>
            </a:br>
            <a:endParaRPr lang="en-GB" sz="18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81589905-F1C1-2746-B9FD-0D5C4798BB18}" type="slidenum">
              <a:rPr lang="en-US" smtClean="0"/>
              <a:pPr/>
              <a:t>36</a:t>
            </a:fld>
            <a:endParaRPr lang="en-US" dirty="0"/>
          </a:p>
        </p:txBody>
      </p:sp>
      <p:sp>
        <p:nvSpPr>
          <p:cNvPr id="8" name="TextBox 7">
            <a:extLst>
              <a:ext uri="{FF2B5EF4-FFF2-40B4-BE49-F238E27FC236}">
                <a16:creationId xmlns:a16="http://schemas.microsoft.com/office/drawing/2014/main" id="{BE645AA8-5BC4-FDFC-0E0C-76053D15986B}"/>
              </a:ext>
            </a:extLst>
          </p:cNvPr>
          <p:cNvSpPr txBox="1"/>
          <p:nvPr/>
        </p:nvSpPr>
        <p:spPr>
          <a:xfrm>
            <a:off x="126177" y="1577372"/>
            <a:ext cx="2402543" cy="2554545"/>
          </a:xfrm>
          <a:prstGeom prst="rect">
            <a:avLst/>
          </a:prstGeom>
          <a:noFill/>
        </p:spPr>
        <p:txBody>
          <a:bodyPr wrap="square" rtlCol="0">
            <a:spAutoFit/>
          </a:bodyPr>
          <a:lstStyle/>
          <a:p>
            <a:r>
              <a:rPr lang="en-GB" sz="1000" dirty="0"/>
              <a:t>Commercial judgments valuing between £100-500 and £1,000-1,500 saw a 10% increase. There was also an 24% increase in judgments valuing between £500-1,000 from last quarter.</a:t>
            </a:r>
            <a:r>
              <a:rPr lang="en-US" sz="1000" dirty="0"/>
              <a:t> The proportion of judgments greater than £3,000 saw a 46% decrease. </a:t>
            </a:r>
            <a:endParaRPr lang="en-GB" sz="1000" dirty="0"/>
          </a:p>
          <a:p>
            <a:endParaRPr lang="en-GB" sz="1000" dirty="0">
              <a:solidFill>
                <a:srgbClr val="FF0000"/>
              </a:solidFill>
            </a:endParaRPr>
          </a:p>
          <a:p>
            <a:r>
              <a:rPr lang="en-GB" sz="1000" dirty="0"/>
              <a:t>Consumer judgments showed a 54% decrease in the proportion of judgments valued greater than £3,000. There was an increase of 31% in judgments valuing between £500-1,000.Judgments valued between £100-500 also increase by 22% in the last quarter.</a:t>
            </a:r>
          </a:p>
          <a:p>
            <a:endParaRPr lang="en-GB" sz="1000" dirty="0"/>
          </a:p>
        </p:txBody>
      </p:sp>
      <p:pic>
        <p:nvPicPr>
          <p:cNvPr id="10" name="Picture 9" descr="Logo&#10;&#10;Description automatically generated">
            <a:extLst>
              <a:ext uri="{FF2B5EF4-FFF2-40B4-BE49-F238E27FC236}">
                <a16:creationId xmlns:a16="http://schemas.microsoft.com/office/drawing/2014/main" id="{9B9682C8-23F5-FCCD-3837-6F2493348059}"/>
              </a:ext>
            </a:extLst>
          </p:cNvPr>
          <p:cNvPicPr>
            <a:picLocks noChangeAspect="1"/>
          </p:cNvPicPr>
          <p:nvPr/>
        </p:nvPicPr>
        <p:blipFill>
          <a:blip r:embed="rId2"/>
          <a:stretch>
            <a:fillRect/>
          </a:stretch>
        </p:blipFill>
        <p:spPr>
          <a:xfrm>
            <a:off x="8341200" y="4498189"/>
            <a:ext cx="453600" cy="453600"/>
          </a:xfrm>
          <a:prstGeom prst="rect">
            <a:avLst/>
          </a:prstGeom>
        </p:spPr>
      </p:pic>
      <p:sp>
        <p:nvSpPr>
          <p:cNvPr id="12" name="TextBox 11">
            <a:extLst>
              <a:ext uri="{FF2B5EF4-FFF2-40B4-BE49-F238E27FC236}">
                <a16:creationId xmlns:a16="http://schemas.microsoft.com/office/drawing/2014/main" id="{C313669E-12B4-640E-27D1-8ED494008653}"/>
              </a:ext>
            </a:extLst>
          </p:cNvPr>
          <p:cNvSpPr txBox="1"/>
          <p:nvPr/>
        </p:nvSpPr>
        <p:spPr>
          <a:xfrm>
            <a:off x="6282000" y="4926426"/>
            <a:ext cx="457200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EF7F46"/>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www.registry-trust.org.uk/</a:t>
            </a:r>
            <a:r>
              <a:rPr kumimoji="0" lang="en-GB" sz="800" b="0" i="0" u="none" strike="noStrike" kern="1200" cap="none" spc="0" normalizeH="0" baseline="0" noProof="0" dirty="0">
                <a:ln>
                  <a:noFill/>
                </a:ln>
                <a:solidFill>
                  <a:srgbClr val="EF7F46"/>
                </a:solidFill>
                <a:effectLst/>
                <a:uLnTx/>
                <a:uFillTx/>
                <a:latin typeface="Calibri"/>
                <a:ea typeface="+mn-ea"/>
                <a:cs typeface="+mn-cs"/>
              </a:rPr>
              <a:t> </a:t>
            </a:r>
          </a:p>
        </p:txBody>
      </p:sp>
      <p:graphicFrame>
        <p:nvGraphicFramePr>
          <p:cNvPr id="14" name="Chart 13">
            <a:extLst>
              <a:ext uri="{FF2B5EF4-FFF2-40B4-BE49-F238E27FC236}">
                <a16:creationId xmlns:a16="http://schemas.microsoft.com/office/drawing/2014/main" id="{C6588FB3-EDCB-552C-80FA-F179BC663ADA}"/>
              </a:ext>
            </a:extLst>
          </p:cNvPr>
          <p:cNvGraphicFramePr>
            <a:graphicFrameLocks/>
          </p:cNvGraphicFramePr>
          <p:nvPr>
            <p:extLst>
              <p:ext uri="{D42A27DB-BD31-4B8C-83A1-F6EECF244321}">
                <p14:modId xmlns:p14="http://schemas.microsoft.com/office/powerpoint/2010/main" val="588409234"/>
              </p:ext>
            </p:extLst>
          </p:nvPr>
        </p:nvGraphicFramePr>
        <p:xfrm>
          <a:off x="2700001" y="1234829"/>
          <a:ext cx="303906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1CFBDB65-2C83-3DDB-EAA0-3F3E16AD1741}"/>
              </a:ext>
            </a:extLst>
          </p:cNvPr>
          <p:cNvGraphicFramePr>
            <a:graphicFrameLocks/>
          </p:cNvGraphicFramePr>
          <p:nvPr>
            <p:extLst>
              <p:ext uri="{D42A27DB-BD31-4B8C-83A1-F6EECF244321}">
                <p14:modId xmlns:p14="http://schemas.microsoft.com/office/powerpoint/2010/main" val="1588950258"/>
              </p:ext>
            </p:extLst>
          </p:nvPr>
        </p:nvGraphicFramePr>
        <p:xfrm>
          <a:off x="5739061" y="1234829"/>
          <a:ext cx="296574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12263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2F4B2E-93FC-452C-B0F0-E709D8FBFF31}"/>
              </a:ext>
            </a:extLst>
          </p:cNvPr>
          <p:cNvSpPr/>
          <p:nvPr/>
        </p:nvSpPr>
        <p:spPr>
          <a:xfrm>
            <a:off x="0" y="0"/>
            <a:ext cx="9144000"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GB" dirty="0">
              <a:solidFill>
                <a:srgbClr val="F0EBEB"/>
              </a:solidFill>
              <a:latin typeface="Calibri"/>
            </a:endParaRPr>
          </a:p>
        </p:txBody>
      </p:sp>
      <p:sp>
        <p:nvSpPr>
          <p:cNvPr id="2" name="Title 1"/>
          <p:cNvSpPr>
            <a:spLocks noGrp="1"/>
          </p:cNvSpPr>
          <p:nvPr>
            <p:ph type="title"/>
          </p:nvPr>
        </p:nvSpPr>
        <p:spPr>
          <a:xfrm>
            <a:off x="410203" y="1185170"/>
            <a:ext cx="6877691" cy="1012173"/>
          </a:xfrm>
        </p:spPr>
        <p:txBody>
          <a:bodyPr/>
          <a:lstStyle/>
          <a:p>
            <a:r>
              <a:rPr lang="en-GB" dirty="0">
                <a:solidFill>
                  <a:schemeClr val="bg2"/>
                </a:solidFill>
              </a:rPr>
              <a:t>High Court &amp; Equivalent Jurisdictions</a:t>
            </a:r>
          </a:p>
        </p:txBody>
      </p:sp>
      <p:sp>
        <p:nvSpPr>
          <p:cNvPr id="4" name="Slide Number Placeholder 2">
            <a:extLst>
              <a:ext uri="{FF2B5EF4-FFF2-40B4-BE49-F238E27FC236}">
                <a16:creationId xmlns:a16="http://schemas.microsoft.com/office/drawing/2014/main" id="{5F51B67C-39BE-4A36-A1C8-B3001CF87B3B}"/>
              </a:ext>
            </a:extLst>
          </p:cNvPr>
          <p:cNvSpPr>
            <a:spLocks noGrp="1"/>
          </p:cNvSpPr>
          <p:nvPr>
            <p:ph type="sldNum" sz="quarter" idx="12"/>
          </p:nvPr>
        </p:nvSpPr>
        <p:spPr>
          <a:xfrm>
            <a:off x="410202" y="404946"/>
            <a:ext cx="2868091" cy="273844"/>
          </a:xfrm>
        </p:spPr>
        <p:txBody>
          <a:bodyPr/>
          <a:lstStyle/>
          <a:p>
            <a:pPr defTabSz="457189"/>
            <a:fld id="{81589905-F1C1-2746-B9FD-0D5C4798BB18}" type="slidenum">
              <a:rPr lang="en-US" sz="800" b="1"/>
              <a:pPr defTabSz="457189"/>
              <a:t>37</a:t>
            </a:fld>
            <a:r>
              <a:rPr lang="en-US" sz="800" dirty="0"/>
              <a:t> – Registry Trust statistics book Q4 2023</a:t>
            </a:r>
          </a:p>
        </p:txBody>
      </p:sp>
      <p:grpSp>
        <p:nvGrpSpPr>
          <p:cNvPr id="8" name="Group 7">
            <a:extLst>
              <a:ext uri="{FF2B5EF4-FFF2-40B4-BE49-F238E27FC236}">
                <a16:creationId xmlns:a16="http://schemas.microsoft.com/office/drawing/2014/main" id="{B25BFE0F-8D94-7119-A8AC-4AD6194D2F75}"/>
              </a:ext>
            </a:extLst>
          </p:cNvPr>
          <p:cNvGrpSpPr/>
          <p:nvPr/>
        </p:nvGrpSpPr>
        <p:grpSpPr>
          <a:xfrm>
            <a:off x="7181400" y="2872638"/>
            <a:ext cx="1691368" cy="1907374"/>
            <a:chOff x="7336145" y="2872637"/>
            <a:chExt cx="1691368" cy="1907374"/>
          </a:xfrm>
        </p:grpSpPr>
        <p:pic>
          <p:nvPicPr>
            <p:cNvPr id="13" name="Picture 12" descr="Logo&#10;&#10;Description automatically generated">
              <a:extLst>
                <a:ext uri="{FF2B5EF4-FFF2-40B4-BE49-F238E27FC236}">
                  <a16:creationId xmlns:a16="http://schemas.microsoft.com/office/drawing/2014/main" id="{FA97F604-C29C-862F-B9BD-3AA139B8FEA2}"/>
                </a:ext>
              </a:extLst>
            </p:cNvPr>
            <p:cNvPicPr>
              <a:picLocks noChangeAspect="1"/>
            </p:cNvPicPr>
            <p:nvPr/>
          </p:nvPicPr>
          <p:blipFill>
            <a:blip r:embed="rId2"/>
            <a:stretch>
              <a:fillRect/>
            </a:stretch>
          </p:blipFill>
          <p:spPr>
            <a:xfrm>
              <a:off x="7336145" y="2872637"/>
              <a:ext cx="1691368" cy="1691368"/>
            </a:xfrm>
            <a:prstGeom prst="rect">
              <a:avLst/>
            </a:prstGeom>
          </p:spPr>
        </p:pic>
        <p:sp>
          <p:nvSpPr>
            <p:cNvPr id="14" name="Slide Number Placeholder 2">
              <a:extLst>
                <a:ext uri="{FF2B5EF4-FFF2-40B4-BE49-F238E27FC236}">
                  <a16:creationId xmlns:a16="http://schemas.microsoft.com/office/drawing/2014/main" id="{7448834A-45C1-E7BC-DFF2-CE081D39EE40}"/>
                </a:ext>
              </a:extLst>
            </p:cNvPr>
            <p:cNvSpPr txBox="1">
              <a:spLocks/>
            </p:cNvSpPr>
            <p:nvPr/>
          </p:nvSpPr>
          <p:spPr>
            <a:xfrm>
              <a:off x="7439913" y="4506167"/>
              <a:ext cx="1483832"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189"/>
              <a:r>
                <a:rPr lang="en-GB" sz="800" dirty="0">
                  <a:solidFill>
                    <a:srgbClr val="EF7F46"/>
                  </a:solidFill>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rPr>
                <a:t> </a:t>
              </a:r>
            </a:p>
          </p:txBody>
        </p:sp>
      </p:grpSp>
    </p:spTree>
    <p:extLst>
      <p:ext uri="{BB962C8B-B14F-4D97-AF65-F5344CB8AC3E}">
        <p14:creationId xmlns:p14="http://schemas.microsoft.com/office/powerpoint/2010/main" val="3621590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81" y="813881"/>
            <a:ext cx="2073091" cy="1322218"/>
          </a:xfrm>
        </p:spPr>
        <p:txBody>
          <a:bodyPr/>
          <a:lstStyle/>
          <a:p>
            <a:pPr defTabSz="457200"/>
            <a:r>
              <a:rPr lang="en-GB" sz="2000" dirty="0">
                <a:solidFill>
                  <a:schemeClr val="accent1">
                    <a:lumMod val="75000"/>
                  </a:schemeClr>
                </a:solidFill>
                <a:latin typeface="Segoe UI" panose="020B0502040204020203" pitchFamily="34" charset="0"/>
                <a:cs typeface="Segoe UI" panose="020B0502040204020203" pitchFamily="34" charset="0"/>
              </a:rPr>
              <a:t>DECREASE IN VALUE OF CONSUMER &amp; COMMERCIAL JUDGMENTS</a:t>
            </a:r>
          </a:p>
        </p:txBody>
      </p:sp>
      <p:sp>
        <p:nvSpPr>
          <p:cNvPr id="4" name="Slide Number Placeholder 3"/>
          <p:cNvSpPr>
            <a:spLocks noGrp="1"/>
          </p:cNvSpPr>
          <p:nvPr>
            <p:ph type="sldNum" sz="quarter" idx="12"/>
          </p:nvPr>
        </p:nvSpPr>
        <p:spPr/>
        <p:txBody>
          <a:bodyPr/>
          <a:lstStyle/>
          <a:p>
            <a:pPr defTabSz="457189"/>
            <a:fld id="{81589905-F1C1-2746-B9FD-0D5C4798BB18}" type="slidenum">
              <a:rPr lang="en-US">
                <a:solidFill>
                  <a:srgbClr val="373737"/>
                </a:solidFill>
              </a:rPr>
              <a:pPr defTabSz="457189"/>
              <a:t>38</a:t>
            </a:fld>
            <a:endParaRPr lang="en-US" dirty="0">
              <a:solidFill>
                <a:srgbClr val="373737"/>
              </a:solidFill>
            </a:endParaRPr>
          </a:p>
        </p:txBody>
      </p:sp>
      <p:pic>
        <p:nvPicPr>
          <p:cNvPr id="6" name="Picture 5" descr="Logo&#10;&#10;Description automatically generated">
            <a:extLst>
              <a:ext uri="{FF2B5EF4-FFF2-40B4-BE49-F238E27FC236}">
                <a16:creationId xmlns:a16="http://schemas.microsoft.com/office/drawing/2014/main" id="{896A21A5-D0A4-426C-9258-BA1F279DFC34}"/>
              </a:ext>
            </a:extLst>
          </p:cNvPr>
          <p:cNvPicPr>
            <a:picLocks noChangeAspect="1"/>
          </p:cNvPicPr>
          <p:nvPr/>
        </p:nvPicPr>
        <p:blipFill>
          <a:blip r:embed="rId2"/>
          <a:stretch>
            <a:fillRect/>
          </a:stretch>
        </p:blipFill>
        <p:spPr>
          <a:xfrm>
            <a:off x="8181602" y="4221182"/>
            <a:ext cx="600645" cy="600645"/>
          </a:xfrm>
          <a:prstGeom prst="rect">
            <a:avLst/>
          </a:prstGeom>
        </p:spPr>
      </p:pic>
      <p:sp>
        <p:nvSpPr>
          <p:cNvPr id="9" name="TextBox 8">
            <a:extLst>
              <a:ext uri="{FF2B5EF4-FFF2-40B4-BE49-F238E27FC236}">
                <a16:creationId xmlns:a16="http://schemas.microsoft.com/office/drawing/2014/main" id="{D67BE6A7-C96D-4048-9392-DDB89C1A8656}"/>
              </a:ext>
            </a:extLst>
          </p:cNvPr>
          <p:cNvSpPr txBox="1"/>
          <p:nvPr/>
        </p:nvSpPr>
        <p:spPr>
          <a:xfrm>
            <a:off x="6138000" y="4857388"/>
            <a:ext cx="4572000" cy="215444"/>
          </a:xfrm>
          <a:prstGeom prst="rect">
            <a:avLst/>
          </a:prstGeom>
          <a:noFill/>
        </p:spPr>
        <p:txBody>
          <a:bodyPr wrap="square">
            <a:spAutoFit/>
          </a:bodyPr>
          <a:lstStyle/>
          <a:p>
            <a:pPr algn="ctr" defTabSz="457189">
              <a:defRPr/>
            </a:pPr>
            <a:r>
              <a:rPr lang="en-GB" sz="800" dirty="0">
                <a:solidFill>
                  <a:srgbClr val="EF7F46"/>
                </a:solidFill>
                <a:latin typeface="Calibri"/>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latin typeface="Calibri"/>
              </a:rPr>
              <a:t> </a:t>
            </a:r>
          </a:p>
        </p:txBody>
      </p:sp>
      <p:sp>
        <p:nvSpPr>
          <p:cNvPr id="5" name="TextBox 4">
            <a:extLst>
              <a:ext uri="{FF2B5EF4-FFF2-40B4-BE49-F238E27FC236}">
                <a16:creationId xmlns:a16="http://schemas.microsoft.com/office/drawing/2014/main" id="{779A3C22-477D-4D2D-9CA1-825BC752D8EE}"/>
              </a:ext>
            </a:extLst>
          </p:cNvPr>
          <p:cNvSpPr txBox="1"/>
          <p:nvPr/>
        </p:nvSpPr>
        <p:spPr>
          <a:xfrm>
            <a:off x="299671" y="2282190"/>
            <a:ext cx="1863666" cy="2246769"/>
          </a:xfrm>
          <a:prstGeom prst="rect">
            <a:avLst/>
          </a:prstGeom>
          <a:noFill/>
        </p:spPr>
        <p:txBody>
          <a:bodyPr wrap="square" rtlCol="0">
            <a:spAutoFit/>
          </a:bodyPr>
          <a:lstStyle/>
          <a:p>
            <a:pPr defTabSz="457189"/>
            <a:r>
              <a:rPr lang="en-GB" sz="1000" dirty="0">
                <a:latin typeface="Calibri"/>
                <a:cs typeface="Segoe UI" panose="020B0502040204020203" pitchFamily="34" charset="0"/>
              </a:rPr>
              <a:t>The </a:t>
            </a:r>
            <a:r>
              <a:rPr lang="en-GB" sz="1000" b="1" dirty="0">
                <a:latin typeface="Calibri"/>
                <a:cs typeface="Segoe UI" panose="020B0502040204020203" pitchFamily="34" charset="0"/>
              </a:rPr>
              <a:t>number</a:t>
            </a:r>
            <a:r>
              <a:rPr lang="en-GB" sz="1000" dirty="0">
                <a:latin typeface="Calibri"/>
                <a:cs typeface="Segoe UI" panose="020B0502040204020203" pitchFamily="34" charset="0"/>
              </a:rPr>
              <a:t> of all judgments has decreased by 32% from 71 in Q3 2023 to 48 in Q4 2023. </a:t>
            </a:r>
          </a:p>
          <a:p>
            <a:pPr defTabSz="457189"/>
            <a:endParaRPr lang="en-GB" sz="1000" dirty="0">
              <a:solidFill>
                <a:srgbClr val="FF0000"/>
              </a:solidFill>
              <a:latin typeface="Calibri"/>
              <a:cs typeface="Segoe UI" panose="020B0502040204020203" pitchFamily="34" charset="0"/>
            </a:endParaRPr>
          </a:p>
          <a:p>
            <a:pPr defTabSz="457189"/>
            <a:r>
              <a:rPr lang="en-GB" sz="1000" dirty="0">
                <a:latin typeface="Calibri"/>
                <a:cs typeface="Segoe UI" panose="020B0502040204020203" pitchFamily="34" charset="0"/>
              </a:rPr>
              <a:t>The </a:t>
            </a:r>
            <a:r>
              <a:rPr lang="en-GB" sz="1000" i="1" dirty="0">
                <a:latin typeface="Calibri"/>
                <a:cs typeface="Segoe UI" panose="020B0502040204020203" pitchFamily="34" charset="0"/>
              </a:rPr>
              <a:t>total </a:t>
            </a:r>
            <a:r>
              <a:rPr lang="en-GB" sz="1000" b="1" dirty="0">
                <a:latin typeface="Calibri"/>
                <a:cs typeface="Segoe UI" panose="020B0502040204020203" pitchFamily="34" charset="0"/>
              </a:rPr>
              <a:t>value</a:t>
            </a:r>
            <a:r>
              <a:rPr lang="en-GB" sz="1000" dirty="0">
                <a:latin typeface="Calibri"/>
                <a:cs typeface="Segoe UI" panose="020B0502040204020203" pitchFamily="34" charset="0"/>
              </a:rPr>
              <a:t> of all judgments decreased by 32% from £57.6M in Q3 2023 to £39.3M in Q4 2023.</a:t>
            </a:r>
          </a:p>
          <a:p>
            <a:pPr defTabSz="457189"/>
            <a:br>
              <a:rPr lang="en-GB" sz="1000" dirty="0">
                <a:solidFill>
                  <a:srgbClr val="FF0000"/>
                </a:solidFill>
                <a:latin typeface="Calibri"/>
                <a:cs typeface="Segoe UI" panose="020B0502040204020203" pitchFamily="34" charset="0"/>
              </a:rPr>
            </a:br>
            <a:r>
              <a:rPr lang="en-GB" sz="1000" dirty="0">
                <a:latin typeface="Calibri"/>
                <a:cs typeface="Segoe UI" panose="020B0502040204020203" pitchFamily="34" charset="0"/>
              </a:rPr>
              <a:t>The </a:t>
            </a:r>
            <a:r>
              <a:rPr lang="en-GB" sz="1000" i="1" dirty="0">
                <a:latin typeface="Calibri"/>
                <a:cs typeface="Segoe UI" panose="020B0502040204020203" pitchFamily="34" charset="0"/>
              </a:rPr>
              <a:t>average</a:t>
            </a:r>
            <a:r>
              <a:rPr lang="en-GB" sz="1000" dirty="0">
                <a:latin typeface="Calibri"/>
                <a:cs typeface="Segoe UI" panose="020B0502040204020203" pitchFamily="34" charset="0"/>
              </a:rPr>
              <a:t> </a:t>
            </a:r>
            <a:r>
              <a:rPr lang="en-GB" sz="1000" b="1" dirty="0">
                <a:latin typeface="Calibri"/>
                <a:cs typeface="Segoe UI" panose="020B0502040204020203" pitchFamily="34" charset="0"/>
              </a:rPr>
              <a:t>value</a:t>
            </a:r>
            <a:r>
              <a:rPr lang="en-GB" sz="1000" dirty="0">
                <a:latin typeface="Calibri"/>
                <a:cs typeface="Segoe UI" panose="020B0502040204020203" pitchFamily="34" charset="0"/>
              </a:rPr>
              <a:t> of all judgments increased by 1% from £811.7k in Q3 2023 to  £818.5K in Q4 2023. </a:t>
            </a:r>
            <a:br>
              <a:rPr lang="en-GB" sz="1000" dirty="0">
                <a:solidFill>
                  <a:srgbClr val="FF0000"/>
                </a:solidFill>
                <a:latin typeface="Calibri"/>
                <a:cs typeface="Segoe UI" panose="020B0502040204020203" pitchFamily="34" charset="0"/>
              </a:rPr>
            </a:br>
            <a:endParaRPr lang="en-GB" sz="1000" dirty="0">
              <a:solidFill>
                <a:srgbClr val="FF0000"/>
              </a:solidFill>
              <a:latin typeface="Calibri"/>
              <a:cs typeface="Segoe UI" panose="020B0502040204020203" pitchFamily="34" charset="0"/>
            </a:endParaRPr>
          </a:p>
        </p:txBody>
      </p:sp>
      <p:sp>
        <p:nvSpPr>
          <p:cNvPr id="3" name="TextBox 2">
            <a:extLst>
              <a:ext uri="{FF2B5EF4-FFF2-40B4-BE49-F238E27FC236}">
                <a16:creationId xmlns:a16="http://schemas.microsoft.com/office/drawing/2014/main" id="{35FD2AAC-E737-E7E5-C505-E6D967B19DDD}"/>
              </a:ext>
            </a:extLst>
          </p:cNvPr>
          <p:cNvSpPr txBox="1"/>
          <p:nvPr/>
        </p:nvSpPr>
        <p:spPr>
          <a:xfrm>
            <a:off x="3212432" y="563256"/>
            <a:ext cx="4572000" cy="300082"/>
          </a:xfrm>
          <a:prstGeom prst="rect">
            <a:avLst/>
          </a:prstGeom>
          <a:noFill/>
          <a:ln w="12700">
            <a:solidFill>
              <a:schemeClr val="accent1">
                <a:lumMod val="75000"/>
              </a:schemeClr>
            </a:solidFill>
          </a:ln>
        </p:spPr>
        <p:txBody>
          <a:bodyPr wrap="square" rtlCol="0">
            <a:spAutoFit/>
          </a:bodyPr>
          <a:lstStyle/>
          <a:p>
            <a:pPr algn="ctr" defTabSz="685800"/>
            <a:r>
              <a:rPr lang="en-GB" sz="1350" b="1" dirty="0">
                <a:solidFill>
                  <a:srgbClr val="373737"/>
                </a:solidFill>
                <a:latin typeface="Calibri"/>
              </a:rPr>
              <a:t>England &amp; Wales High Court Judgments</a:t>
            </a:r>
          </a:p>
        </p:txBody>
      </p:sp>
      <p:graphicFrame>
        <p:nvGraphicFramePr>
          <p:cNvPr id="8" name="Chart 7">
            <a:extLst>
              <a:ext uri="{FF2B5EF4-FFF2-40B4-BE49-F238E27FC236}">
                <a16:creationId xmlns:a16="http://schemas.microsoft.com/office/drawing/2014/main" id="{68FD7F7C-50AC-10E0-6057-CDBB9DBADA58}"/>
              </a:ext>
            </a:extLst>
          </p:cNvPr>
          <p:cNvGraphicFramePr>
            <a:graphicFrameLocks/>
          </p:cNvGraphicFramePr>
          <p:nvPr>
            <p:extLst>
              <p:ext uri="{D42A27DB-BD31-4B8C-83A1-F6EECF244321}">
                <p14:modId xmlns:p14="http://schemas.microsoft.com/office/powerpoint/2010/main" val="2265296042"/>
              </p:ext>
            </p:extLst>
          </p:nvPr>
        </p:nvGraphicFramePr>
        <p:xfrm>
          <a:off x="3212431" y="1250781"/>
          <a:ext cx="4572001" cy="25755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21065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81" y="813881"/>
            <a:ext cx="2073091" cy="1322218"/>
          </a:xfrm>
        </p:spPr>
        <p:txBody>
          <a:bodyPr vert="horz" wrap="square" lIns="0" tIns="0" rIns="0" bIns="0" rtlCol="0" anchor="t">
            <a:noAutofit/>
          </a:bodyPr>
          <a:lstStyle/>
          <a:p>
            <a:pPr defTabSz="457200"/>
            <a:r>
              <a:rPr lang="en-GB" sz="1800" dirty="0">
                <a:solidFill>
                  <a:schemeClr val="accent4">
                    <a:lumMod val="75000"/>
                  </a:schemeClr>
                </a:solidFill>
              </a:rPr>
              <a:t>DECREASE IN CONSUMER &amp; COMMERCIAL JUDGMENTS</a:t>
            </a:r>
          </a:p>
        </p:txBody>
      </p:sp>
      <p:sp>
        <p:nvSpPr>
          <p:cNvPr id="4" name="Slide Number Placeholder 3"/>
          <p:cNvSpPr>
            <a:spLocks noGrp="1"/>
          </p:cNvSpPr>
          <p:nvPr>
            <p:ph type="sldNum" sz="quarter" idx="12"/>
          </p:nvPr>
        </p:nvSpPr>
        <p:spPr/>
        <p:txBody>
          <a:bodyPr/>
          <a:lstStyle/>
          <a:p>
            <a:pPr defTabSz="457189">
              <a:defRPr/>
            </a:pPr>
            <a:fld id="{81589905-F1C1-2746-B9FD-0D5C4798BB18}" type="slidenum">
              <a:rPr lang="en-US">
                <a:solidFill>
                  <a:srgbClr val="373737"/>
                </a:solidFill>
              </a:rPr>
              <a:pPr defTabSz="457189">
                <a:defRPr/>
              </a:pPr>
              <a:t>39</a:t>
            </a:fld>
            <a:endParaRPr lang="en-US" dirty="0">
              <a:solidFill>
                <a:srgbClr val="373737"/>
              </a:solidFill>
            </a:endParaRPr>
          </a:p>
        </p:txBody>
      </p:sp>
      <p:pic>
        <p:nvPicPr>
          <p:cNvPr id="6" name="Picture 5" descr="Logo&#10;&#10;Description automatically generated">
            <a:extLst>
              <a:ext uri="{FF2B5EF4-FFF2-40B4-BE49-F238E27FC236}">
                <a16:creationId xmlns:a16="http://schemas.microsoft.com/office/drawing/2014/main" id="{896A21A5-D0A4-426C-9258-BA1F279DFC34}"/>
              </a:ext>
            </a:extLst>
          </p:cNvPr>
          <p:cNvPicPr>
            <a:picLocks noChangeAspect="1"/>
          </p:cNvPicPr>
          <p:nvPr/>
        </p:nvPicPr>
        <p:blipFill>
          <a:blip r:embed="rId2"/>
          <a:stretch>
            <a:fillRect/>
          </a:stretch>
        </p:blipFill>
        <p:spPr>
          <a:xfrm>
            <a:off x="8181602" y="4221182"/>
            <a:ext cx="600645" cy="600645"/>
          </a:xfrm>
          <a:prstGeom prst="rect">
            <a:avLst/>
          </a:prstGeom>
        </p:spPr>
      </p:pic>
      <p:sp>
        <p:nvSpPr>
          <p:cNvPr id="9" name="TextBox 8">
            <a:extLst>
              <a:ext uri="{FF2B5EF4-FFF2-40B4-BE49-F238E27FC236}">
                <a16:creationId xmlns:a16="http://schemas.microsoft.com/office/drawing/2014/main" id="{D67BE6A7-C96D-4048-9392-DDB89C1A8656}"/>
              </a:ext>
            </a:extLst>
          </p:cNvPr>
          <p:cNvSpPr txBox="1"/>
          <p:nvPr/>
        </p:nvSpPr>
        <p:spPr>
          <a:xfrm>
            <a:off x="6138000" y="4857388"/>
            <a:ext cx="4572000" cy="215444"/>
          </a:xfrm>
          <a:prstGeom prst="rect">
            <a:avLst/>
          </a:prstGeom>
          <a:noFill/>
        </p:spPr>
        <p:txBody>
          <a:bodyPr wrap="square">
            <a:spAutoFit/>
          </a:bodyPr>
          <a:lstStyle/>
          <a:p>
            <a:pPr algn="ctr" defTabSz="457189">
              <a:defRPr/>
            </a:pPr>
            <a:r>
              <a:rPr lang="en-GB" sz="800" dirty="0">
                <a:solidFill>
                  <a:srgbClr val="EF7F46"/>
                </a:solidFill>
                <a:latin typeface="Calibri"/>
                <a:hlinkClick r:id="rId3">
                  <a:extLst>
                    <a:ext uri="{A12FA001-AC4F-418D-AE19-62706E023703}">
                      <ahyp:hlinkClr xmlns:ahyp="http://schemas.microsoft.com/office/drawing/2018/hyperlinkcolor" val="tx"/>
                    </a:ext>
                  </a:extLst>
                </a:hlinkClick>
              </a:rPr>
              <a:t>www.registry-trust.org.uk/</a:t>
            </a:r>
            <a:r>
              <a:rPr lang="en-GB" sz="800" dirty="0">
                <a:solidFill>
                  <a:srgbClr val="EF7F46"/>
                </a:solidFill>
                <a:latin typeface="Calibri"/>
              </a:rPr>
              <a:t> </a:t>
            </a:r>
          </a:p>
        </p:txBody>
      </p:sp>
      <p:sp>
        <p:nvSpPr>
          <p:cNvPr id="5" name="TextBox 4">
            <a:extLst>
              <a:ext uri="{FF2B5EF4-FFF2-40B4-BE49-F238E27FC236}">
                <a16:creationId xmlns:a16="http://schemas.microsoft.com/office/drawing/2014/main" id="{779A3C22-477D-4D2D-9CA1-825BC752D8EE}"/>
              </a:ext>
            </a:extLst>
          </p:cNvPr>
          <p:cNvSpPr txBox="1"/>
          <p:nvPr/>
        </p:nvSpPr>
        <p:spPr>
          <a:xfrm>
            <a:off x="299671" y="1941698"/>
            <a:ext cx="1863666" cy="2246769"/>
          </a:xfrm>
          <a:prstGeom prst="rect">
            <a:avLst/>
          </a:prstGeom>
          <a:noFill/>
        </p:spPr>
        <p:txBody>
          <a:bodyPr wrap="square" rtlCol="0">
            <a:spAutoFit/>
          </a:bodyPr>
          <a:lstStyle/>
          <a:p>
            <a:pPr defTabSz="457189">
              <a:defRPr/>
            </a:pPr>
            <a:r>
              <a:rPr lang="en-GB" sz="1000" dirty="0">
                <a:latin typeface="Calibri"/>
                <a:cs typeface="Segoe UI" panose="020B0502040204020203" pitchFamily="34" charset="0"/>
              </a:rPr>
              <a:t>The </a:t>
            </a:r>
            <a:r>
              <a:rPr lang="en-GB" sz="1000" b="1" dirty="0">
                <a:latin typeface="Calibri"/>
                <a:cs typeface="Segoe UI" panose="020B0502040204020203" pitchFamily="34" charset="0"/>
              </a:rPr>
              <a:t>number</a:t>
            </a:r>
            <a:r>
              <a:rPr lang="en-GB" sz="1000" dirty="0">
                <a:latin typeface="Calibri"/>
                <a:cs typeface="Segoe UI" panose="020B0502040204020203" pitchFamily="34" charset="0"/>
              </a:rPr>
              <a:t> of all judgments has decreased by 9% from 33 in Q3 2023 to 30 in Q4 2023. </a:t>
            </a:r>
          </a:p>
          <a:p>
            <a:pPr defTabSz="457189">
              <a:defRPr/>
            </a:pPr>
            <a:endParaRPr lang="en-GB" sz="1000" dirty="0">
              <a:solidFill>
                <a:srgbClr val="FF0000"/>
              </a:solidFill>
              <a:latin typeface="Calibri"/>
              <a:cs typeface="Segoe UI" panose="020B0502040204020203" pitchFamily="34" charset="0"/>
            </a:endParaRPr>
          </a:p>
          <a:p>
            <a:pPr defTabSz="457189">
              <a:defRPr/>
            </a:pPr>
            <a:r>
              <a:rPr lang="en-GB" sz="1000" dirty="0">
                <a:latin typeface="Calibri"/>
                <a:cs typeface="Segoe UI" panose="020B0502040204020203" pitchFamily="34" charset="0"/>
              </a:rPr>
              <a:t>The </a:t>
            </a:r>
            <a:r>
              <a:rPr lang="en-GB" sz="1000" i="1" dirty="0">
                <a:latin typeface="Calibri"/>
                <a:cs typeface="Segoe UI" panose="020B0502040204020203" pitchFamily="34" charset="0"/>
              </a:rPr>
              <a:t>total</a:t>
            </a:r>
            <a:r>
              <a:rPr lang="en-GB" sz="1000" dirty="0">
                <a:latin typeface="Calibri"/>
                <a:cs typeface="Segoe UI" panose="020B0502040204020203" pitchFamily="34" charset="0"/>
              </a:rPr>
              <a:t> </a:t>
            </a:r>
            <a:r>
              <a:rPr lang="en-GB" sz="1000" b="1" dirty="0">
                <a:latin typeface="Calibri"/>
                <a:cs typeface="Segoe UI" panose="020B0502040204020203" pitchFamily="34" charset="0"/>
              </a:rPr>
              <a:t>value</a:t>
            </a:r>
            <a:r>
              <a:rPr lang="en-GB" sz="1000" dirty="0">
                <a:latin typeface="Calibri"/>
                <a:cs typeface="Segoe UI" panose="020B0502040204020203" pitchFamily="34" charset="0"/>
              </a:rPr>
              <a:t> of all judgments decreased by 14% from £2.68M in Q3 2023 to £2.31M in Q4 2023  </a:t>
            </a:r>
          </a:p>
          <a:p>
            <a:pPr defTabSz="457189">
              <a:defRPr/>
            </a:pPr>
            <a:br>
              <a:rPr lang="en-GB" sz="1000" dirty="0">
                <a:latin typeface="Calibri"/>
                <a:cs typeface="Segoe UI" panose="020B0502040204020203" pitchFamily="34" charset="0"/>
              </a:rPr>
            </a:br>
            <a:r>
              <a:rPr lang="en-GB" sz="1000" dirty="0">
                <a:latin typeface="Calibri"/>
                <a:cs typeface="Segoe UI" panose="020B0502040204020203" pitchFamily="34" charset="0"/>
              </a:rPr>
              <a:t>The </a:t>
            </a:r>
            <a:r>
              <a:rPr lang="en-GB" sz="1000" i="1" dirty="0">
                <a:latin typeface="Calibri"/>
                <a:cs typeface="Segoe UI" panose="020B0502040204020203" pitchFamily="34" charset="0"/>
              </a:rPr>
              <a:t>average</a:t>
            </a:r>
            <a:r>
              <a:rPr lang="en-GB" sz="1000" dirty="0">
                <a:latin typeface="Calibri"/>
                <a:cs typeface="Segoe UI" panose="020B0502040204020203" pitchFamily="34" charset="0"/>
              </a:rPr>
              <a:t> </a:t>
            </a:r>
            <a:r>
              <a:rPr lang="en-GB" sz="1000" b="1" dirty="0">
                <a:latin typeface="Calibri"/>
                <a:cs typeface="Segoe UI" panose="020B0502040204020203" pitchFamily="34" charset="0"/>
              </a:rPr>
              <a:t>value</a:t>
            </a:r>
            <a:r>
              <a:rPr lang="en-GB" sz="1000" dirty="0">
                <a:latin typeface="Calibri"/>
                <a:cs typeface="Segoe UI" panose="020B0502040204020203" pitchFamily="34" charset="0"/>
              </a:rPr>
              <a:t> of all judgments decreased by 5% from £81K in Q3 2023 to £77K in Q4 2023. </a:t>
            </a:r>
            <a:br>
              <a:rPr lang="en-GB" sz="1000" dirty="0">
                <a:solidFill>
                  <a:srgbClr val="FF0000"/>
                </a:solidFill>
                <a:latin typeface="Calibri"/>
                <a:cs typeface="Segoe UI" panose="020B0502040204020203" pitchFamily="34" charset="0"/>
              </a:rPr>
            </a:br>
            <a:endParaRPr lang="en-GB" sz="1000" dirty="0">
              <a:solidFill>
                <a:srgbClr val="FF0000"/>
              </a:solidFill>
              <a:latin typeface="Calibri"/>
              <a:cs typeface="Segoe UI" panose="020B0502040204020203" pitchFamily="34" charset="0"/>
            </a:endParaRPr>
          </a:p>
        </p:txBody>
      </p:sp>
      <p:sp>
        <p:nvSpPr>
          <p:cNvPr id="3" name="TextBox 2">
            <a:extLst>
              <a:ext uri="{FF2B5EF4-FFF2-40B4-BE49-F238E27FC236}">
                <a16:creationId xmlns:a16="http://schemas.microsoft.com/office/drawing/2014/main" id="{55E03D8B-76EA-3FDA-E63C-190F1D1D7268}"/>
              </a:ext>
            </a:extLst>
          </p:cNvPr>
          <p:cNvSpPr txBox="1"/>
          <p:nvPr/>
        </p:nvSpPr>
        <p:spPr>
          <a:xfrm>
            <a:off x="3212432" y="526654"/>
            <a:ext cx="4572000" cy="300082"/>
          </a:xfrm>
          <a:prstGeom prst="rect">
            <a:avLst/>
          </a:prstGeom>
          <a:noFill/>
          <a:ln w="12700">
            <a:solidFill>
              <a:schemeClr val="accent4">
                <a:lumMod val="75000"/>
              </a:schemeClr>
            </a:solidFill>
          </a:ln>
        </p:spPr>
        <p:txBody>
          <a:bodyPr wrap="square" rtlCol="0">
            <a:spAutoFit/>
          </a:bodyPr>
          <a:lstStyle/>
          <a:p>
            <a:pPr algn="ctr" defTabSz="685800"/>
            <a:r>
              <a:rPr lang="en-GB" sz="1350" b="1" dirty="0">
                <a:solidFill>
                  <a:srgbClr val="373737"/>
                </a:solidFill>
                <a:latin typeface="Calibri"/>
              </a:rPr>
              <a:t>Northern Ireland High Court Judgments</a:t>
            </a:r>
          </a:p>
        </p:txBody>
      </p:sp>
      <p:graphicFrame>
        <p:nvGraphicFramePr>
          <p:cNvPr id="8" name="Chart 7">
            <a:extLst>
              <a:ext uri="{FF2B5EF4-FFF2-40B4-BE49-F238E27FC236}">
                <a16:creationId xmlns:a16="http://schemas.microsoft.com/office/drawing/2014/main" id="{8C2A3026-0AE6-DC0C-344D-B7CED5018DA7}"/>
              </a:ext>
            </a:extLst>
          </p:cNvPr>
          <p:cNvGraphicFramePr>
            <a:graphicFrameLocks/>
          </p:cNvGraphicFramePr>
          <p:nvPr>
            <p:extLst>
              <p:ext uri="{D42A27DB-BD31-4B8C-83A1-F6EECF244321}">
                <p14:modId xmlns:p14="http://schemas.microsoft.com/office/powerpoint/2010/main" val="2170507936"/>
              </p:ext>
            </p:extLst>
          </p:nvPr>
        </p:nvGraphicFramePr>
        <p:xfrm>
          <a:off x="3212432" y="133189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05911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60181" y="813881"/>
            <a:ext cx="2073091" cy="1322218"/>
          </a:xfrm>
        </p:spPr>
        <p:txBody>
          <a:bodyPr/>
          <a:lstStyle/>
          <a:p>
            <a:r>
              <a:rPr lang="en-GB" sz="2000" dirty="0">
                <a:solidFill>
                  <a:schemeClr val="accent6">
                    <a:lumMod val="50000"/>
                  </a:schemeClr>
                </a:solidFill>
              </a:rPr>
              <a:t>INCREASE IN NUMBER AND VALUE OF DECREES </a:t>
            </a:r>
          </a:p>
        </p:txBody>
      </p:sp>
      <p:sp>
        <p:nvSpPr>
          <p:cNvPr id="4" name="Slide Number Placeholder 3"/>
          <p:cNvSpPr>
            <a:spLocks noGrp="1"/>
          </p:cNvSpPr>
          <p:nvPr>
            <p:ph type="sldNum" sz="quarter" idx="12"/>
          </p:nvPr>
        </p:nvSpPr>
        <p:spPr/>
        <p:txBody>
          <a:bodyPr/>
          <a:lstStyle/>
          <a:p>
            <a:pPr defTabSz="457189">
              <a:defRPr/>
            </a:pPr>
            <a:fld id="{81589905-F1C1-2746-B9FD-0D5C4798BB18}" type="slidenum">
              <a:rPr lang="en-US">
                <a:solidFill>
                  <a:srgbClr val="373737"/>
                </a:solidFill>
              </a:rPr>
              <a:pPr defTabSz="457189">
                <a:defRPr/>
              </a:pPr>
              <a:t>40</a:t>
            </a:fld>
            <a:endParaRPr lang="en-US" dirty="0">
              <a:solidFill>
                <a:srgbClr val="373737"/>
              </a:solidFill>
            </a:endParaRPr>
          </a:p>
        </p:txBody>
      </p:sp>
      <p:pic>
        <p:nvPicPr>
          <p:cNvPr id="6" name="Picture 5" descr="Logo&#10;&#10;Description automatically generated">
            <a:extLst>
              <a:ext uri="{FF2B5EF4-FFF2-40B4-BE49-F238E27FC236}">
                <a16:creationId xmlns:a16="http://schemas.microsoft.com/office/drawing/2014/main" id="{896A21A5-D0A4-426C-9258-BA1F279DFC34}"/>
              </a:ext>
            </a:extLst>
          </p:cNvPr>
          <p:cNvPicPr>
            <a:picLocks noChangeAspect="1"/>
          </p:cNvPicPr>
          <p:nvPr/>
        </p:nvPicPr>
        <p:blipFill>
          <a:blip r:embed="rId3"/>
          <a:stretch>
            <a:fillRect/>
          </a:stretch>
        </p:blipFill>
        <p:spPr>
          <a:xfrm>
            <a:off x="8181602" y="4221182"/>
            <a:ext cx="600645" cy="600645"/>
          </a:xfrm>
          <a:prstGeom prst="rect">
            <a:avLst/>
          </a:prstGeom>
        </p:spPr>
      </p:pic>
      <p:sp>
        <p:nvSpPr>
          <p:cNvPr id="9" name="TextBox 8">
            <a:extLst>
              <a:ext uri="{FF2B5EF4-FFF2-40B4-BE49-F238E27FC236}">
                <a16:creationId xmlns:a16="http://schemas.microsoft.com/office/drawing/2014/main" id="{D67BE6A7-C96D-4048-9392-DDB89C1A8656}"/>
              </a:ext>
            </a:extLst>
          </p:cNvPr>
          <p:cNvSpPr txBox="1"/>
          <p:nvPr/>
        </p:nvSpPr>
        <p:spPr>
          <a:xfrm>
            <a:off x="6138000" y="4857388"/>
            <a:ext cx="4572000" cy="215444"/>
          </a:xfrm>
          <a:prstGeom prst="rect">
            <a:avLst/>
          </a:prstGeom>
          <a:noFill/>
        </p:spPr>
        <p:txBody>
          <a:bodyPr wrap="square">
            <a:spAutoFit/>
          </a:bodyPr>
          <a:lstStyle/>
          <a:p>
            <a:pPr algn="ctr" defTabSz="457189">
              <a:defRPr/>
            </a:pPr>
            <a:r>
              <a:rPr lang="en-GB" sz="800" dirty="0">
                <a:solidFill>
                  <a:srgbClr val="EF7F46"/>
                </a:solidFill>
                <a:latin typeface="Calibri"/>
                <a:hlinkClick r:id="rId4">
                  <a:extLst>
                    <a:ext uri="{A12FA001-AC4F-418D-AE19-62706E023703}">
                      <ahyp:hlinkClr xmlns:ahyp="http://schemas.microsoft.com/office/drawing/2018/hyperlinkcolor" val="tx"/>
                    </a:ext>
                  </a:extLst>
                </a:hlinkClick>
              </a:rPr>
              <a:t>www.registry-trust.org.uk/</a:t>
            </a:r>
            <a:r>
              <a:rPr lang="en-GB" sz="800" dirty="0">
                <a:solidFill>
                  <a:srgbClr val="EF7F46"/>
                </a:solidFill>
                <a:latin typeface="Calibri"/>
              </a:rPr>
              <a:t> </a:t>
            </a:r>
          </a:p>
        </p:txBody>
      </p:sp>
      <p:sp>
        <p:nvSpPr>
          <p:cNvPr id="5" name="TextBox 4">
            <a:extLst>
              <a:ext uri="{FF2B5EF4-FFF2-40B4-BE49-F238E27FC236}">
                <a16:creationId xmlns:a16="http://schemas.microsoft.com/office/drawing/2014/main" id="{779A3C22-477D-4D2D-9CA1-825BC752D8EE}"/>
              </a:ext>
            </a:extLst>
          </p:cNvPr>
          <p:cNvSpPr txBox="1"/>
          <p:nvPr/>
        </p:nvSpPr>
        <p:spPr>
          <a:xfrm>
            <a:off x="299671" y="1987269"/>
            <a:ext cx="1863666" cy="1938992"/>
          </a:xfrm>
          <a:prstGeom prst="rect">
            <a:avLst/>
          </a:prstGeom>
          <a:noFill/>
        </p:spPr>
        <p:txBody>
          <a:bodyPr wrap="square" rtlCol="0">
            <a:spAutoFit/>
          </a:bodyPr>
          <a:lstStyle/>
          <a:p>
            <a:pPr defTabSz="457189">
              <a:defRPr/>
            </a:pPr>
            <a:r>
              <a:rPr lang="en-GB" sz="1000" dirty="0">
                <a:latin typeface="Calibri"/>
                <a:cs typeface="Segoe UI" panose="020B0502040204020203" pitchFamily="34" charset="0"/>
              </a:rPr>
              <a:t>The </a:t>
            </a:r>
            <a:r>
              <a:rPr lang="en-GB" sz="1000" b="1" dirty="0">
                <a:latin typeface="Calibri"/>
                <a:cs typeface="Segoe UI" panose="020B0502040204020203" pitchFamily="34" charset="0"/>
              </a:rPr>
              <a:t>number</a:t>
            </a:r>
            <a:r>
              <a:rPr lang="en-GB" sz="1000" dirty="0">
                <a:latin typeface="Calibri"/>
                <a:cs typeface="Segoe UI" panose="020B0502040204020203" pitchFamily="34" charset="0"/>
              </a:rPr>
              <a:t> of all decrees has increased by 3% from 615 in Q3 2023 to 633 in Q4 2023. </a:t>
            </a:r>
          </a:p>
          <a:p>
            <a:pPr defTabSz="457189">
              <a:defRPr/>
            </a:pPr>
            <a:endParaRPr lang="en-GB" sz="1000" dirty="0">
              <a:solidFill>
                <a:srgbClr val="FF0000"/>
              </a:solidFill>
              <a:latin typeface="Calibri"/>
              <a:cs typeface="Segoe UI" panose="020B0502040204020203" pitchFamily="34" charset="0"/>
            </a:endParaRPr>
          </a:p>
          <a:p>
            <a:pPr defTabSz="457189">
              <a:defRPr/>
            </a:pPr>
            <a:r>
              <a:rPr lang="en-GB" sz="1000" dirty="0">
                <a:latin typeface="Calibri"/>
                <a:cs typeface="Segoe UI" panose="020B0502040204020203" pitchFamily="34" charset="0"/>
              </a:rPr>
              <a:t>The </a:t>
            </a:r>
            <a:r>
              <a:rPr lang="en-GB" sz="1000" i="1" dirty="0">
                <a:latin typeface="Calibri"/>
                <a:cs typeface="Segoe UI" panose="020B0502040204020203" pitchFamily="34" charset="0"/>
              </a:rPr>
              <a:t>total </a:t>
            </a:r>
            <a:r>
              <a:rPr lang="en-GB" sz="1000" b="1" dirty="0">
                <a:latin typeface="Calibri"/>
                <a:cs typeface="Segoe UI" panose="020B0502040204020203" pitchFamily="34" charset="0"/>
              </a:rPr>
              <a:t>value</a:t>
            </a:r>
            <a:r>
              <a:rPr lang="en-GB" sz="1000" dirty="0">
                <a:latin typeface="Calibri"/>
                <a:cs typeface="Segoe UI" panose="020B0502040204020203" pitchFamily="34" charset="0"/>
              </a:rPr>
              <a:t> of all decrees increased by 9% from £8.99M in Q3 2023 to £9.8M in Q4 2023.</a:t>
            </a:r>
          </a:p>
          <a:p>
            <a:pPr defTabSz="457189">
              <a:defRPr/>
            </a:pPr>
            <a:br>
              <a:rPr lang="en-GB" sz="1000" dirty="0">
                <a:solidFill>
                  <a:srgbClr val="FF0000"/>
                </a:solidFill>
                <a:latin typeface="Calibri"/>
                <a:cs typeface="Segoe UI" panose="020B0502040204020203" pitchFamily="34" charset="0"/>
              </a:rPr>
            </a:br>
            <a:r>
              <a:rPr lang="en-GB" sz="1000" dirty="0">
                <a:latin typeface="Calibri"/>
                <a:cs typeface="Segoe UI" panose="020B0502040204020203" pitchFamily="34" charset="0"/>
              </a:rPr>
              <a:t>The </a:t>
            </a:r>
            <a:r>
              <a:rPr lang="en-GB" sz="1000" i="1" dirty="0">
                <a:latin typeface="Calibri"/>
                <a:cs typeface="Segoe UI" panose="020B0502040204020203" pitchFamily="34" charset="0"/>
              </a:rPr>
              <a:t>average</a:t>
            </a:r>
            <a:r>
              <a:rPr lang="en-GB" sz="1000" dirty="0">
                <a:latin typeface="Calibri"/>
                <a:cs typeface="Segoe UI" panose="020B0502040204020203" pitchFamily="34" charset="0"/>
              </a:rPr>
              <a:t> </a:t>
            </a:r>
            <a:r>
              <a:rPr lang="en-GB" sz="1000" b="1" dirty="0">
                <a:latin typeface="Calibri"/>
                <a:cs typeface="Segoe UI" panose="020B0502040204020203" pitchFamily="34" charset="0"/>
              </a:rPr>
              <a:t>value </a:t>
            </a:r>
            <a:r>
              <a:rPr lang="en-GB" sz="1000" dirty="0">
                <a:latin typeface="Calibri"/>
                <a:cs typeface="Segoe UI" panose="020B0502040204020203" pitchFamily="34" charset="0"/>
              </a:rPr>
              <a:t>of all decrees increased by 6% from £14.6K in Q3 2023 to £15.5K in Q4 2023. </a:t>
            </a:r>
            <a:br>
              <a:rPr lang="en-GB" sz="1000" dirty="0">
                <a:solidFill>
                  <a:srgbClr val="FF0000"/>
                </a:solidFill>
                <a:latin typeface="Calibri"/>
                <a:cs typeface="Segoe UI" panose="020B0502040204020203" pitchFamily="34" charset="0"/>
              </a:rPr>
            </a:br>
            <a:endParaRPr lang="en-GB" sz="1000" dirty="0">
              <a:solidFill>
                <a:srgbClr val="FF0000"/>
              </a:solidFill>
              <a:latin typeface="Calibri"/>
              <a:cs typeface="Segoe UI" panose="020B0502040204020203" pitchFamily="34" charset="0"/>
            </a:endParaRPr>
          </a:p>
        </p:txBody>
      </p:sp>
      <p:sp>
        <p:nvSpPr>
          <p:cNvPr id="3" name="TextBox 2">
            <a:extLst>
              <a:ext uri="{FF2B5EF4-FFF2-40B4-BE49-F238E27FC236}">
                <a16:creationId xmlns:a16="http://schemas.microsoft.com/office/drawing/2014/main" id="{215DF710-5FE2-4E7F-FCAA-D37603084DA4}"/>
              </a:ext>
            </a:extLst>
          </p:cNvPr>
          <p:cNvSpPr txBox="1"/>
          <p:nvPr/>
        </p:nvSpPr>
        <p:spPr>
          <a:xfrm>
            <a:off x="3212434" y="546841"/>
            <a:ext cx="4571999" cy="300082"/>
          </a:xfrm>
          <a:prstGeom prst="rect">
            <a:avLst/>
          </a:prstGeom>
          <a:noFill/>
          <a:ln w="12700">
            <a:solidFill>
              <a:schemeClr val="accent6">
                <a:lumMod val="50000"/>
              </a:schemeClr>
            </a:solidFill>
          </a:ln>
        </p:spPr>
        <p:txBody>
          <a:bodyPr wrap="square" rtlCol="0">
            <a:spAutoFit/>
          </a:bodyPr>
          <a:lstStyle/>
          <a:p>
            <a:pPr algn="ctr" defTabSz="685800"/>
            <a:r>
              <a:rPr lang="en-GB" sz="1350" b="1" dirty="0">
                <a:latin typeface="Calibri"/>
              </a:rPr>
              <a:t>Scotland Ordinary Causes</a:t>
            </a:r>
          </a:p>
        </p:txBody>
      </p:sp>
      <p:graphicFrame>
        <p:nvGraphicFramePr>
          <p:cNvPr id="7" name="Chart 6">
            <a:extLst>
              <a:ext uri="{FF2B5EF4-FFF2-40B4-BE49-F238E27FC236}">
                <a16:creationId xmlns:a16="http://schemas.microsoft.com/office/drawing/2014/main" id="{F2418735-6390-3CB2-ADE0-C0242B97F2ED}"/>
              </a:ext>
            </a:extLst>
          </p:cNvPr>
          <p:cNvGraphicFramePr>
            <a:graphicFrameLocks/>
          </p:cNvGraphicFramePr>
          <p:nvPr>
            <p:extLst>
              <p:ext uri="{D42A27DB-BD31-4B8C-83A1-F6EECF244321}">
                <p14:modId xmlns:p14="http://schemas.microsoft.com/office/powerpoint/2010/main" val="1821441825"/>
              </p:ext>
            </p:extLst>
          </p:nvPr>
        </p:nvGraphicFramePr>
        <p:xfrm>
          <a:off x="3212434" y="1209611"/>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82138549"/>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299091" y="1336756"/>
            <a:ext cx="2053982" cy="404204"/>
          </a:xfrm>
        </p:spPr>
        <p:txBody>
          <a:bodyPr/>
          <a:lstStyle/>
          <a:p>
            <a:r>
              <a:rPr lang="en-US" u="none" dirty="0"/>
              <a:t>For any questions about this report, please contact:</a:t>
            </a:r>
          </a:p>
        </p:txBody>
      </p:sp>
      <p:sp>
        <p:nvSpPr>
          <p:cNvPr id="10" name="TextBox 9">
            <a:extLst>
              <a:ext uri="{FF2B5EF4-FFF2-40B4-BE49-F238E27FC236}">
                <a16:creationId xmlns:a16="http://schemas.microsoft.com/office/drawing/2014/main" id="{E4659E24-AA08-4FA0-A06F-9326FEA6621C}"/>
              </a:ext>
            </a:extLst>
          </p:cNvPr>
          <p:cNvSpPr txBox="1"/>
          <p:nvPr/>
        </p:nvSpPr>
        <p:spPr>
          <a:xfrm>
            <a:off x="410202" y="4223220"/>
            <a:ext cx="1678665" cy="553998"/>
          </a:xfrm>
          <a:prstGeom prst="rect">
            <a:avLst/>
          </a:prstGeom>
          <a:noFill/>
        </p:spPr>
        <p:txBody>
          <a:bodyPr wrap="none" rtlCol="0">
            <a:spAutoFit/>
          </a:bodyPr>
          <a:lstStyle/>
          <a:p>
            <a:r>
              <a:rPr lang="en-GB" sz="1000" b="1" dirty="0">
                <a:solidFill>
                  <a:srgbClr val="373737"/>
                </a:solidFill>
                <a:latin typeface="Segoe UI" panose="020B0502040204020203" pitchFamily="34" charset="0"/>
              </a:rPr>
              <a:t>Customer Services</a:t>
            </a:r>
            <a:endParaRPr lang="en-GB" sz="1000" u="sng" dirty="0">
              <a:solidFill>
                <a:srgbClr val="373737"/>
              </a:solidFill>
              <a:latin typeface="Segoe UI" panose="020B0502040204020203" pitchFamily="34" charset="0"/>
            </a:endParaRPr>
          </a:p>
          <a:p>
            <a:r>
              <a:rPr lang="en-GB" sz="1000" dirty="0">
                <a:solidFill>
                  <a:srgbClr val="373737"/>
                </a:solidFill>
                <a:latin typeface="Segoe UI" panose="020B0502040204020203" pitchFamily="34" charset="0"/>
              </a:rPr>
              <a:t>020 7380 0133</a:t>
            </a:r>
          </a:p>
          <a:p>
            <a:r>
              <a:rPr lang="en-GB" sz="1000" dirty="0">
                <a:solidFill>
                  <a:srgbClr val="EF7F46"/>
                </a:solidFill>
                <a:latin typeface="Segoe UI" panose="020B0502040204020203" pitchFamily="34" charset="0"/>
                <a:hlinkClick r:id="rId3">
                  <a:extLst>
                    <a:ext uri="{A12FA001-AC4F-418D-AE19-62706E023703}">
                      <ahyp:hlinkClr xmlns:ahyp="http://schemas.microsoft.com/office/drawing/2018/hyperlinkcolor" val="tx"/>
                    </a:ext>
                  </a:extLst>
                </a:hlinkClick>
              </a:rPr>
              <a:t>info@registry-trust.org.uk</a:t>
            </a:r>
            <a:r>
              <a:rPr lang="en-GB" sz="1000" dirty="0">
                <a:solidFill>
                  <a:srgbClr val="EF7F46"/>
                </a:solidFill>
                <a:latin typeface="Segoe UI" panose="020B0502040204020203" pitchFamily="34" charset="0"/>
              </a:rPr>
              <a:t> </a:t>
            </a:r>
          </a:p>
        </p:txBody>
      </p:sp>
      <p:sp>
        <p:nvSpPr>
          <p:cNvPr id="11" name="TextBox 10">
            <a:extLst>
              <a:ext uri="{FF2B5EF4-FFF2-40B4-BE49-F238E27FC236}">
                <a16:creationId xmlns:a16="http://schemas.microsoft.com/office/drawing/2014/main" id="{0283BCD9-BCBA-4558-B404-7BA2C9DA95BF}"/>
              </a:ext>
            </a:extLst>
          </p:cNvPr>
          <p:cNvSpPr txBox="1"/>
          <p:nvPr/>
        </p:nvSpPr>
        <p:spPr>
          <a:xfrm>
            <a:off x="2414948" y="4223220"/>
            <a:ext cx="1941557" cy="553998"/>
          </a:xfrm>
          <a:prstGeom prst="rect">
            <a:avLst/>
          </a:prstGeom>
          <a:noFill/>
        </p:spPr>
        <p:txBody>
          <a:bodyPr wrap="none" rtlCol="0">
            <a:spAutoFit/>
          </a:bodyPr>
          <a:lstStyle/>
          <a:p>
            <a:r>
              <a:rPr lang="en-GB" sz="1000" b="1" dirty="0">
                <a:solidFill>
                  <a:srgbClr val="373737"/>
                </a:solidFill>
                <a:latin typeface="Segoe UI" panose="020B0502040204020203" pitchFamily="34" charset="0"/>
              </a:rPr>
              <a:t>Sales &amp; Marketing</a:t>
            </a:r>
          </a:p>
          <a:p>
            <a:r>
              <a:rPr lang="en-GB" sz="1000" dirty="0">
                <a:solidFill>
                  <a:srgbClr val="373737"/>
                </a:solidFill>
                <a:latin typeface="Segoe UI" panose="020B0502040204020203" pitchFamily="34" charset="0"/>
              </a:rPr>
              <a:t>020 7391 7282</a:t>
            </a:r>
          </a:p>
          <a:p>
            <a:r>
              <a:rPr lang="en-GB" sz="1000" dirty="0">
                <a:solidFill>
                  <a:srgbClr val="EF7F46"/>
                </a:solidFill>
                <a:latin typeface="Segoe UI" panose="020B0502040204020203" pitchFamily="34" charset="0"/>
                <a:hlinkClick r:id="rId4">
                  <a:extLst>
                    <a:ext uri="{A12FA001-AC4F-418D-AE19-62706E023703}">
                      <ahyp:hlinkClr xmlns:ahyp="http://schemas.microsoft.com/office/drawing/2018/hyperlinkcolor" val="tx"/>
                    </a:ext>
                  </a:extLst>
                </a:hlinkClick>
              </a:rPr>
              <a:t>business@registry-trust.org.uk</a:t>
            </a:r>
            <a:r>
              <a:rPr lang="en-GB" sz="1000" dirty="0">
                <a:solidFill>
                  <a:srgbClr val="EF7F46"/>
                </a:solidFill>
                <a:latin typeface="Segoe UI" panose="020B0502040204020203" pitchFamily="34" charset="0"/>
              </a:rPr>
              <a:t> </a:t>
            </a:r>
          </a:p>
        </p:txBody>
      </p:sp>
      <p:sp>
        <p:nvSpPr>
          <p:cNvPr id="13" name="TextBox 12">
            <a:extLst>
              <a:ext uri="{FF2B5EF4-FFF2-40B4-BE49-F238E27FC236}">
                <a16:creationId xmlns:a16="http://schemas.microsoft.com/office/drawing/2014/main" id="{A69F6D70-8801-4826-A1B2-A4A65C86F44B}"/>
              </a:ext>
            </a:extLst>
          </p:cNvPr>
          <p:cNvSpPr txBox="1"/>
          <p:nvPr/>
        </p:nvSpPr>
        <p:spPr>
          <a:xfrm>
            <a:off x="4682586" y="4223220"/>
            <a:ext cx="1757212" cy="553998"/>
          </a:xfrm>
          <a:prstGeom prst="rect">
            <a:avLst/>
          </a:prstGeom>
          <a:noFill/>
        </p:spPr>
        <p:txBody>
          <a:bodyPr wrap="none" rtlCol="0">
            <a:spAutoFit/>
          </a:bodyPr>
          <a:lstStyle/>
          <a:p>
            <a:r>
              <a:rPr lang="en-GB" sz="1000" b="1" dirty="0">
                <a:solidFill>
                  <a:srgbClr val="373737"/>
                </a:solidFill>
                <a:latin typeface="Segoe UI" panose="020B0502040204020203" pitchFamily="34" charset="0"/>
              </a:rPr>
              <a:t>Media/Press</a:t>
            </a:r>
          </a:p>
          <a:p>
            <a:r>
              <a:rPr lang="en-GB" sz="1000" dirty="0">
                <a:solidFill>
                  <a:srgbClr val="373737"/>
                </a:solidFill>
                <a:latin typeface="Segoe UI" panose="020B0502040204020203" pitchFamily="34" charset="0"/>
              </a:rPr>
              <a:t>020 7391 7287</a:t>
            </a:r>
          </a:p>
          <a:p>
            <a:r>
              <a:rPr lang="en-GB" sz="1000" dirty="0">
                <a:solidFill>
                  <a:srgbClr val="EF7F46"/>
                </a:solidFill>
                <a:latin typeface="Segoe UI" panose="020B0502040204020203" pitchFamily="34" charset="0"/>
                <a:hlinkClick r:id="rId5">
                  <a:extLst>
                    <a:ext uri="{A12FA001-AC4F-418D-AE19-62706E023703}">
                      <ahyp:hlinkClr xmlns:ahyp="http://schemas.microsoft.com/office/drawing/2018/hyperlinkcolor" val="tx"/>
                    </a:ext>
                  </a:extLst>
                </a:hlinkClick>
              </a:rPr>
              <a:t>press@registry-trust.org.uk</a:t>
            </a:r>
            <a:r>
              <a:rPr lang="en-GB" sz="1000" dirty="0">
                <a:solidFill>
                  <a:srgbClr val="EF7F46"/>
                </a:solidFill>
                <a:latin typeface="Segoe UI" panose="020B0502040204020203" pitchFamily="34" charset="0"/>
              </a:rPr>
              <a:t> </a:t>
            </a:r>
          </a:p>
        </p:txBody>
      </p:sp>
      <p:sp>
        <p:nvSpPr>
          <p:cNvPr id="22" name="Rectangle 21">
            <a:extLst>
              <a:ext uri="{FF2B5EF4-FFF2-40B4-BE49-F238E27FC236}">
                <a16:creationId xmlns:a16="http://schemas.microsoft.com/office/drawing/2014/main" id="{D3FD0176-3257-43EE-A215-032926858215}"/>
              </a:ext>
            </a:extLst>
          </p:cNvPr>
          <p:cNvSpPr/>
          <p:nvPr/>
        </p:nvSpPr>
        <p:spPr>
          <a:xfrm>
            <a:off x="0" y="-27094"/>
            <a:ext cx="9144001" cy="2571750"/>
          </a:xfrm>
          <a:prstGeom prst="rect">
            <a:avLst/>
          </a:prstGeom>
          <a:solidFill>
            <a:srgbClr val="EF7F4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Slide Number Placeholder 2">
            <a:extLst>
              <a:ext uri="{FF2B5EF4-FFF2-40B4-BE49-F238E27FC236}">
                <a16:creationId xmlns:a16="http://schemas.microsoft.com/office/drawing/2014/main" id="{4EC2F31B-CF36-40B7-B460-B519C8A8C24D}"/>
              </a:ext>
            </a:extLst>
          </p:cNvPr>
          <p:cNvSpPr>
            <a:spLocks noGrp="1"/>
          </p:cNvSpPr>
          <p:nvPr>
            <p:ph type="sldNum" sz="quarter" idx="12"/>
          </p:nvPr>
        </p:nvSpPr>
        <p:spPr>
          <a:xfrm>
            <a:off x="279981" y="268023"/>
            <a:ext cx="2808659" cy="273844"/>
          </a:xfrm>
        </p:spPr>
        <p:txBody>
          <a:bodyPr/>
          <a:lstStyle/>
          <a:p>
            <a:fld id="{81589905-F1C1-2746-B9FD-0D5C4798BB18}" type="slidenum">
              <a:rPr lang="en-US" sz="800" b="1" smtClean="0">
                <a:solidFill>
                  <a:schemeClr val="bg2"/>
                </a:solidFill>
              </a:rPr>
              <a:pPr/>
              <a:t>41</a:t>
            </a:fld>
            <a:r>
              <a:rPr lang="en-US" sz="800" dirty="0">
                <a:solidFill>
                  <a:schemeClr val="bg2"/>
                </a:solidFill>
              </a:rPr>
              <a:t> – Registry Trust statistics book Q4 2023</a:t>
            </a:r>
          </a:p>
        </p:txBody>
      </p:sp>
      <p:pic>
        <p:nvPicPr>
          <p:cNvPr id="23" name="Picture 22" descr="Logo&#10;&#10;Description automatically generated">
            <a:extLst>
              <a:ext uri="{FF2B5EF4-FFF2-40B4-BE49-F238E27FC236}">
                <a16:creationId xmlns:a16="http://schemas.microsoft.com/office/drawing/2014/main" id="{709E81B0-A26B-40BD-AADA-FBB004E2F619}"/>
              </a:ext>
            </a:extLst>
          </p:cNvPr>
          <p:cNvPicPr>
            <a:picLocks noChangeAspect="1"/>
          </p:cNvPicPr>
          <p:nvPr/>
        </p:nvPicPr>
        <p:blipFill>
          <a:blip r:embed="rId6"/>
          <a:stretch>
            <a:fillRect/>
          </a:stretch>
        </p:blipFill>
        <p:spPr>
          <a:xfrm>
            <a:off x="6892788" y="3244541"/>
            <a:ext cx="1691368" cy="1691368"/>
          </a:xfrm>
          <a:prstGeom prst="rect">
            <a:avLst/>
          </a:prstGeom>
        </p:spPr>
      </p:pic>
      <p:sp>
        <p:nvSpPr>
          <p:cNvPr id="24" name="Slide Number Placeholder 2">
            <a:extLst>
              <a:ext uri="{FF2B5EF4-FFF2-40B4-BE49-F238E27FC236}">
                <a16:creationId xmlns:a16="http://schemas.microsoft.com/office/drawing/2014/main" id="{E363726C-30E5-4F74-8077-0DB77A5DF39A}"/>
              </a:ext>
            </a:extLst>
          </p:cNvPr>
          <p:cNvSpPr txBox="1">
            <a:spLocks/>
          </p:cNvSpPr>
          <p:nvPr/>
        </p:nvSpPr>
        <p:spPr>
          <a:xfrm>
            <a:off x="6600825" y="2012906"/>
            <a:ext cx="2275295" cy="273844"/>
          </a:xfrm>
          <a:prstGeom prst="rect">
            <a:avLst/>
          </a:prstGeom>
        </p:spPr>
        <p:txBody>
          <a:bodyPr vert="horz" wrap="none" lIns="0" tIns="0" rIns="0" bIns="0" rtlCol="0" anchor="ctr"/>
          <a:lstStyle>
            <a:defPPr>
              <a:defRPr lang="en-US"/>
            </a:defPPr>
            <a:lvl1pPr marL="0" algn="l" defTabSz="457200" rtl="0" eaLnBrk="1" latinLnBrk="0" hangingPunct="1">
              <a:defRPr sz="600" kern="1200">
                <a:solidFill>
                  <a:schemeClr val="bg1">
                    <a:lumMod val="8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500" dirty="0">
                <a:solidFill>
                  <a:schemeClr val="bg2"/>
                </a:solidFill>
              </a:rPr>
              <a:t>www.registry-trust.org.uk </a:t>
            </a:r>
          </a:p>
        </p:txBody>
      </p:sp>
      <p:sp>
        <p:nvSpPr>
          <p:cNvPr id="6" name="Title 5">
            <a:extLst>
              <a:ext uri="{FF2B5EF4-FFF2-40B4-BE49-F238E27FC236}">
                <a16:creationId xmlns:a16="http://schemas.microsoft.com/office/drawing/2014/main" id="{9125A386-3F1C-4664-A114-9471F006E0D6}"/>
              </a:ext>
            </a:extLst>
          </p:cNvPr>
          <p:cNvSpPr>
            <a:spLocks noGrp="1"/>
          </p:cNvSpPr>
          <p:nvPr>
            <p:ph type="title"/>
          </p:nvPr>
        </p:nvSpPr>
        <p:spPr>
          <a:xfrm>
            <a:off x="279981" y="835462"/>
            <a:ext cx="3550006" cy="889396"/>
          </a:xfrm>
        </p:spPr>
        <p:txBody>
          <a:bodyPr/>
          <a:lstStyle/>
          <a:p>
            <a:r>
              <a:rPr lang="en-GB" sz="1100" b="1" dirty="0">
                <a:solidFill>
                  <a:schemeClr val="bg2"/>
                </a:solidFill>
                <a:latin typeface="Segoe UI" panose="020B0502040204020203" pitchFamily="34" charset="0"/>
              </a:rPr>
              <a:t>Name</a:t>
            </a:r>
            <a:r>
              <a:rPr lang="en-GB" sz="1100" dirty="0">
                <a:solidFill>
                  <a:schemeClr val="bg2"/>
                </a:solidFill>
                <a:latin typeface="Segoe UI" panose="020B0502040204020203" pitchFamily="34" charset="0"/>
              </a:rPr>
              <a:t>: </a:t>
            </a:r>
            <a:r>
              <a:rPr lang="en-GB" sz="1100" dirty="0"/>
              <a:t>Muna Said</a:t>
            </a:r>
            <a:r>
              <a:rPr lang="en-GB" sz="1100" dirty="0">
                <a:solidFill>
                  <a:schemeClr val="bg2"/>
                </a:solidFill>
                <a:latin typeface="Segoe UI" panose="020B0502040204020203" pitchFamily="34" charset="0"/>
              </a:rPr>
              <a:t> </a:t>
            </a:r>
            <a:br>
              <a:rPr lang="en-GB" sz="1100" dirty="0">
                <a:solidFill>
                  <a:schemeClr val="bg2"/>
                </a:solidFill>
                <a:latin typeface="Segoe UI" panose="020B0502040204020203" pitchFamily="34" charset="0"/>
              </a:rPr>
            </a:br>
            <a:br>
              <a:rPr lang="en-GB" sz="1100" u="sng" dirty="0">
                <a:solidFill>
                  <a:schemeClr val="bg2"/>
                </a:solidFill>
                <a:latin typeface="Segoe UI" panose="020B0502040204020203" pitchFamily="34" charset="0"/>
              </a:rPr>
            </a:br>
            <a:r>
              <a:rPr lang="en-GB" sz="1100" dirty="0">
                <a:solidFill>
                  <a:schemeClr val="bg2"/>
                </a:solidFill>
                <a:latin typeface="Segoe UI" panose="020B0502040204020203" pitchFamily="34" charset="0"/>
              </a:rPr>
              <a:t>Data Analyst</a:t>
            </a:r>
            <a:br>
              <a:rPr lang="en-GB" sz="1100" dirty="0">
                <a:solidFill>
                  <a:schemeClr val="bg2"/>
                </a:solidFill>
                <a:latin typeface="Segoe UI" panose="020B0502040204020203" pitchFamily="34" charset="0"/>
              </a:rPr>
            </a:br>
            <a:br>
              <a:rPr lang="en-GB" sz="1100" dirty="0">
                <a:solidFill>
                  <a:schemeClr val="bg2"/>
                </a:solidFill>
                <a:latin typeface="Segoe UI" panose="020B0502040204020203" pitchFamily="34" charset="0"/>
              </a:rPr>
            </a:br>
            <a:r>
              <a:rPr lang="en-GB" sz="1100" u="sng" dirty="0">
                <a:solidFill>
                  <a:schemeClr val="bg2"/>
                </a:solidFill>
                <a:latin typeface="Segoe UI" panose="020B0502040204020203" pitchFamily="34" charset="0"/>
              </a:rPr>
              <a:t>m.said@registry-trust.org.uk</a:t>
            </a:r>
            <a:br>
              <a:rPr lang="en-GB" sz="1100" dirty="0">
                <a:solidFill>
                  <a:schemeClr val="bg2"/>
                </a:solidFill>
                <a:latin typeface="Segoe UI" panose="020B0502040204020203" pitchFamily="34" charset="0"/>
              </a:rPr>
            </a:br>
            <a:endParaRPr lang="en-GB" sz="1100" dirty="0"/>
          </a:p>
        </p:txBody>
      </p:sp>
      <p:pic>
        <p:nvPicPr>
          <p:cNvPr id="2" name="Picture 1" descr="A black background with orange and black text&#10;&#10;Description automatically generated">
            <a:extLst>
              <a:ext uri="{FF2B5EF4-FFF2-40B4-BE49-F238E27FC236}">
                <a16:creationId xmlns:a16="http://schemas.microsoft.com/office/drawing/2014/main" id="{5DB2A4D4-219E-342F-C53B-AD38ECEB6854}"/>
              </a:ext>
            </a:extLst>
          </p:cNvPr>
          <p:cNvPicPr>
            <a:picLocks noChangeAspect="1"/>
          </p:cNvPicPr>
          <p:nvPr/>
        </p:nvPicPr>
        <p:blipFill>
          <a:blip r:embed="rId7"/>
          <a:stretch>
            <a:fillRect/>
          </a:stretch>
        </p:blipFill>
        <p:spPr>
          <a:xfrm>
            <a:off x="-375689" y="2571750"/>
            <a:ext cx="2597512" cy="2597512"/>
          </a:xfrm>
          <a:prstGeom prst="rect">
            <a:avLst/>
          </a:prstGeom>
        </p:spPr>
      </p:pic>
    </p:spTree>
    <p:extLst>
      <p:ext uri="{BB962C8B-B14F-4D97-AF65-F5344CB8AC3E}">
        <p14:creationId xmlns:p14="http://schemas.microsoft.com/office/powerpoint/2010/main" val="3160642028"/>
      </p:ext>
    </p:extLst>
  </p:cSld>
  <p:clrMapOvr>
    <a:masterClrMapping/>
  </p:clrMapOvr>
</p:sld>
</file>

<file path=ppt/theme/theme1.xml><?xml version="1.0" encoding="utf-8"?>
<a:theme xmlns:a="http://schemas.openxmlformats.org/drawingml/2006/main" name="Office Theme">
  <a:themeElements>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cmpd="sng"/>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cmpd="sng"/>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cmpd="sng"/>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cmpd="sng"/>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ppt/theme/themeOverride6.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Quarterly Stats Colours">
    <a:dk1>
      <a:srgbClr val="373737"/>
    </a:dk1>
    <a:lt1>
      <a:srgbClr val="F0EBEB"/>
    </a:lt1>
    <a:dk2>
      <a:srgbClr val="292927"/>
    </a:dk2>
    <a:lt2>
      <a:srgbClr val="FFFFFF"/>
    </a:lt2>
    <a:accent1>
      <a:srgbClr val="EF7F46"/>
    </a:accent1>
    <a:accent2>
      <a:srgbClr val="46B6EF"/>
    </a:accent2>
    <a:accent3>
      <a:srgbClr val="D446EF"/>
    </a:accent3>
    <a:accent4>
      <a:srgbClr val="EF4662"/>
    </a:accent4>
    <a:accent5>
      <a:srgbClr val="EFD346"/>
    </a:accent5>
    <a:accent6>
      <a:srgbClr val="46EF7F"/>
    </a:accent6>
    <a:hlink>
      <a:srgbClr val="EF7F46"/>
    </a:hlink>
    <a:folHlink>
      <a:srgbClr val="46B6E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995628DAD950448E595DB55D9DE059" ma:contentTypeVersion="5" ma:contentTypeDescription="Create a new document." ma:contentTypeScope="" ma:versionID="d0dabf67d2a0d6fb504d94e8dcbe9299">
  <xsd:schema xmlns:xsd="http://www.w3.org/2001/XMLSchema" xmlns:xs="http://www.w3.org/2001/XMLSchema" xmlns:p="http://schemas.microsoft.com/office/2006/metadata/properties" xmlns:ns3="80faea64-9857-4a79-88bf-f05cbf11eab8" targetNamespace="http://schemas.microsoft.com/office/2006/metadata/properties" ma:root="true" ma:fieldsID="4d94056a337ad233a05b2373db962624" ns3:_="">
    <xsd:import namespace="80faea64-9857-4a79-88bf-f05cbf11eab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faea64-9857-4a79-88bf-f05cbf11ea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4AEAC9-76B4-4FB4-A92C-29D7F4ED8F50}">
  <ds:schemaRefs>
    <ds:schemaRef ds:uri="http://purl.org/dc/terms/"/>
    <ds:schemaRef ds:uri="http://purl.org/dc/elements/1.1/"/>
    <ds:schemaRef ds:uri="http://schemas.openxmlformats.org/package/2006/metadata/core-properties"/>
    <ds:schemaRef ds:uri="http://purl.org/dc/dcmitype/"/>
    <ds:schemaRef ds:uri="http://schemas.microsoft.com/office/2006/metadata/properties"/>
    <ds:schemaRef ds:uri="http://schemas.microsoft.com/office/infopath/2007/PartnerControls"/>
    <ds:schemaRef ds:uri="http://schemas.microsoft.com/office/2006/documentManagement/types"/>
    <ds:schemaRef ds:uri="80faea64-9857-4a79-88bf-f05cbf11eab8"/>
    <ds:schemaRef ds:uri="http://www.w3.org/XML/1998/namespace"/>
  </ds:schemaRefs>
</ds:datastoreItem>
</file>

<file path=customXml/itemProps2.xml><?xml version="1.0" encoding="utf-8"?>
<ds:datastoreItem xmlns:ds="http://schemas.openxmlformats.org/officeDocument/2006/customXml" ds:itemID="{5CB1DF35-CFAF-4252-9D7C-AB565FCC1B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faea64-9857-4a79-88bf-f05cbf11ea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0570-F51D-4810-A77F-D036F99101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57935</TotalTime>
  <Words>4057</Words>
  <Application>Microsoft Office PowerPoint</Application>
  <PresentationFormat>On-screen Show (16:9)</PresentationFormat>
  <Paragraphs>453</Paragraphs>
  <Slides>41</Slides>
  <Notes>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41</vt:i4>
      </vt:variant>
    </vt:vector>
  </HeadingPairs>
  <TitlesOfParts>
    <vt:vector size="54" baseType="lpstr">
      <vt:lpstr>Aptos</vt:lpstr>
      <vt:lpstr>Arial</vt:lpstr>
      <vt:lpstr>BentonSans</vt:lpstr>
      <vt:lpstr>BentonSans Light</vt:lpstr>
      <vt:lpstr>Calibri</vt:lpstr>
      <vt:lpstr>Montserrat Bold</vt:lpstr>
      <vt:lpstr>Noto Sans</vt:lpstr>
      <vt:lpstr>Segoe UI</vt:lpstr>
      <vt:lpstr>Segoe UI Black</vt:lpstr>
      <vt:lpstr>Office Theme</vt:lpstr>
      <vt:lpstr>Office Theme</vt:lpstr>
      <vt:lpstr>1_Office Theme</vt:lpstr>
      <vt:lpstr>2_Office Theme</vt:lpstr>
      <vt:lpstr>Q4 2023 Statistics Book    Published</vt:lpstr>
      <vt:lpstr>INTRODUCTION</vt:lpstr>
      <vt:lpstr>2023 UK ANNUAL STATISTICS</vt:lpstr>
      <vt:lpstr>2023 UK ANNUAL STATISTICS</vt:lpstr>
      <vt:lpstr>QUARTERLY ROUND UP</vt:lpstr>
      <vt:lpstr>ENGLAND &amp; WALES</vt:lpstr>
      <vt:lpstr>SMALL DECREASE IN COUNTY COURT JUDGMENTS </vt:lpstr>
      <vt:lpstr>DECREASE IN NUMBER OF ALL JUDGMENT</vt:lpstr>
      <vt:lpstr>DECREASE IN TOTAL VALUE OF ALL JUDGMENTS</vt:lpstr>
      <vt:lpstr>INCREASE IN AVERAGE VALUE APART FROM CONSUMER JUDGMENTS</vt:lpstr>
      <vt:lpstr>A CLOSER INSIGHT INTO THE JUDGMENT VALUES OF E&amp;W</vt:lpstr>
      <vt:lpstr>SCOTLAND</vt:lpstr>
      <vt:lpstr>OVERALL, THE NUMBER OF ALL DECREES DECREASED</vt:lpstr>
      <vt:lpstr>DECLINE IN THE NUMBER OF ALL DECREES</vt:lpstr>
      <vt:lpstr>DECREASE IN TOTAL VALUE FOR ALL DECREE</vt:lpstr>
      <vt:lpstr>DECREASE IN THE AVERAGE VALUE FOR NON-CORPORATE &amp; COMMERCIAL CASES</vt:lpstr>
      <vt:lpstr>A CLOSER INSIGHT INTO THE DECREES VALUES FOR SCOTLAND</vt:lpstr>
      <vt:lpstr>NORTHERN IRELAND</vt:lpstr>
      <vt:lpstr>DECLINE IN THE NUMBER OF ALL JUDGMENTS</vt:lpstr>
      <vt:lpstr>DECREASE IN THE TOTAL VALUE OF ALL JUDGMENTS </vt:lpstr>
      <vt:lpstr>DECREASE IN THE AVERAGE VALUE OF NON-CORPORATE &amp; CONSUMER JUDGMENTS</vt:lpstr>
      <vt:lpstr>A CLOSER LOOK INTO THE JUDGMENT VALUES OF NORTHERN IRELAND</vt:lpstr>
      <vt:lpstr>REPUBLIC OF IRELAND</vt:lpstr>
      <vt:lpstr>INCREASE IN THE NUMBER OF ALL JUDGMENTS APART FROM NON- CORPORATE </vt:lpstr>
      <vt:lpstr>INCREASE IN TOTAL VALUE OF ALL JUDGMENTS APART FROM NON- CORPORATE </vt:lpstr>
      <vt:lpstr>INCREASE IN THE AVERAGE VALUE OF  JUDGMENTS APART FROM NON- CORPORATE </vt:lpstr>
      <vt:lpstr>A CLOSER LOOK INTO JUDGMENT VALUES IN THE REPUBLIC OF IRELAND</vt:lpstr>
      <vt:lpstr>JERSEY</vt:lpstr>
      <vt:lpstr>INCREASE IN THE NUMBER OF JUDGMENTS, EXCEPT FOR NON-CORPORATE &amp; CONSUMER JUDGMENTS</vt:lpstr>
      <vt:lpstr>INCREASE IN TOTAL VALUE OF ALL JUDGMENTS EXCEPT FOR CONSUMER</vt:lpstr>
      <vt:lpstr>DECREASE IN AVERAGE VALUE OF ALL JUDGMENTS EXCEPT NON-CORPORATE</vt:lpstr>
      <vt:lpstr>CLOSER LOOK INTO THE JUDGMENT VALUES IN JERSEY</vt:lpstr>
      <vt:lpstr>ISLE OF MAN</vt:lpstr>
      <vt:lpstr>INCREASE IN CONSUMER &amp; COMMERCIAL JUDGMENTS</vt:lpstr>
      <vt:lpstr>INCREASE IN THE TOTAL VALUE OF  COMMERCIAL &amp; CONSUMER JUDGMENTS</vt:lpstr>
      <vt:lpstr>A CLOSER LOOK INTO THE JUDGMENTS IN THE ISLE OF MAN </vt:lpstr>
      <vt:lpstr>High Court &amp; Equivalent Jurisdictions</vt:lpstr>
      <vt:lpstr>DECREASE IN VALUE OF CONSUMER &amp; COMMERCIAL JUDGMENTS</vt:lpstr>
      <vt:lpstr>DECREASE IN CONSUMER &amp; COMMERCIAL JUDGMENTS</vt:lpstr>
      <vt:lpstr>INCREASE IN NUMBER AND VALUE OF DECREES </vt:lpstr>
      <vt:lpstr>Name: Muna Said   Data Analyst  m.said@registry-trust.org.uk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Merrill Hopper</dc:creator>
  <cp:lastModifiedBy>Glenn Flowers</cp:lastModifiedBy>
  <cp:revision>3026</cp:revision>
  <dcterms:created xsi:type="dcterms:W3CDTF">2016-05-27T13:54:14Z</dcterms:created>
  <dcterms:modified xsi:type="dcterms:W3CDTF">2024-07-18T13:18:44Z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0x010100F6995628DAD950448E595DB55D9DE059</vt:lpwstr>
  </property>
</Properties>
</file>